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Default Extension="vml" ContentType="application/vnd.openxmlformats-officedocument.vmlDrawing"/>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harts/chart17.xml" ContentType="application/vnd.openxmlformats-officedocument.drawingml.chart+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3" r:id="rId4"/>
    <p:sldMasterId id="2147483654" r:id="rId5"/>
    <p:sldMasterId id="2147483655" r:id="rId6"/>
  </p:sldMasterIdLst>
  <p:notesMasterIdLst>
    <p:notesMasterId r:id="rId53"/>
  </p:notesMasterIdLst>
  <p:handoutMasterIdLst>
    <p:handoutMasterId r:id="rId54"/>
  </p:handoutMasterIdLst>
  <p:sldIdLst>
    <p:sldId id="343" r:id="rId7"/>
    <p:sldId id="352" r:id="rId8"/>
    <p:sldId id="395" r:id="rId9"/>
    <p:sldId id="354" r:id="rId10"/>
    <p:sldId id="298" r:id="rId11"/>
    <p:sldId id="394" r:id="rId12"/>
    <p:sldId id="300" r:id="rId13"/>
    <p:sldId id="396" r:id="rId14"/>
    <p:sldId id="392" r:id="rId15"/>
    <p:sldId id="355" r:id="rId16"/>
    <p:sldId id="365" r:id="rId17"/>
    <p:sldId id="390" r:id="rId18"/>
    <p:sldId id="366" r:id="rId19"/>
    <p:sldId id="356" r:id="rId20"/>
    <p:sldId id="303" r:id="rId21"/>
    <p:sldId id="286" r:id="rId22"/>
    <p:sldId id="357" r:id="rId23"/>
    <p:sldId id="258" r:id="rId24"/>
    <p:sldId id="269" r:id="rId25"/>
    <p:sldId id="259" r:id="rId26"/>
    <p:sldId id="364" r:id="rId27"/>
    <p:sldId id="358" r:id="rId28"/>
    <p:sldId id="393" r:id="rId29"/>
    <p:sldId id="389" r:id="rId30"/>
    <p:sldId id="360" r:id="rId31"/>
    <p:sldId id="304" r:id="rId32"/>
    <p:sldId id="379" r:id="rId33"/>
    <p:sldId id="368" r:id="rId34"/>
    <p:sldId id="375" r:id="rId35"/>
    <p:sldId id="377" r:id="rId36"/>
    <p:sldId id="371" r:id="rId37"/>
    <p:sldId id="372" r:id="rId38"/>
    <p:sldId id="373" r:id="rId39"/>
    <p:sldId id="374" r:id="rId40"/>
    <p:sldId id="361" r:id="rId41"/>
    <p:sldId id="388" r:id="rId42"/>
    <p:sldId id="362" r:id="rId43"/>
    <p:sldId id="305" r:id="rId44"/>
    <p:sldId id="333" r:id="rId45"/>
    <p:sldId id="385" r:id="rId46"/>
    <p:sldId id="317" r:id="rId47"/>
    <p:sldId id="363" r:id="rId48"/>
    <p:sldId id="306" r:id="rId49"/>
    <p:sldId id="292" r:id="rId50"/>
    <p:sldId id="391" r:id="rId51"/>
    <p:sldId id="353" r:id="rId5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333333"/>
    <a:srgbClr val="285E62"/>
    <a:srgbClr val="A2FCBA"/>
    <a:srgbClr val="FFCC00"/>
    <a:srgbClr val="8000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15" autoAdjust="0"/>
  </p:normalViewPr>
  <p:slideViewPr>
    <p:cSldViewPr>
      <p:cViewPr varScale="1">
        <p:scale>
          <a:sx n="95" d="100"/>
          <a:sy n="95" d="100"/>
        </p:scale>
        <p:origin x="-906" y="-96"/>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46"/>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6.153846153846159E-2"/>
          <c:y val="8.0808080808080843E-2"/>
          <c:w val="0.93846153846153868"/>
          <c:h val="0.64141414141414144"/>
        </c:manualLayout>
      </c:layout>
      <c:bar3DChart>
        <c:barDir val="col"/>
        <c:grouping val="clustered"/>
        <c:ser>
          <c:idx val="0"/>
          <c:order val="0"/>
          <c:tx>
            <c:strRef>
              <c:f>Sheet1!$A$2</c:f>
              <c:strCache>
                <c:ptCount val="1"/>
                <c:pt idx="0">
                  <c:v>Generation capacity</c:v>
                </c:pt>
              </c:strCache>
            </c:strRef>
          </c:tx>
          <c:spPr>
            <a:solidFill>
              <a:schemeClr val="accent1"/>
            </a:solidFill>
            <a:ln w="11487">
              <a:solidFill>
                <a:schemeClr val="tx1"/>
              </a:solidFill>
              <a:prstDash val="solid"/>
            </a:ln>
          </c:spPr>
          <c:dPt>
            <c:idx val="0"/>
            <c:spPr>
              <a:solidFill>
                <a:srgbClr val="FFCC99"/>
              </a:solidFill>
              <a:ln w="11487">
                <a:solidFill>
                  <a:schemeClr val="tx1"/>
                </a:solidFill>
                <a:prstDash val="solid"/>
              </a:ln>
            </c:spPr>
          </c:dPt>
          <c:dPt>
            <c:idx val="1"/>
            <c:spPr>
              <a:solidFill>
                <a:srgbClr val="FF6600"/>
              </a:solidFill>
              <a:ln w="11487">
                <a:solidFill>
                  <a:schemeClr val="tx1"/>
                </a:solidFill>
                <a:prstDash val="solid"/>
              </a:ln>
            </c:spPr>
          </c:dPt>
          <c:dPt>
            <c:idx val="2"/>
            <c:spPr>
              <a:solidFill>
                <a:srgbClr val="993300"/>
              </a:solidFill>
              <a:ln w="11487">
                <a:solidFill>
                  <a:schemeClr val="tx1"/>
                </a:solidFill>
                <a:prstDash val="solid"/>
              </a:ln>
            </c:spPr>
          </c:dPt>
          <c:cat>
            <c:strRef>
              <c:f>Sheet1!$B$1:$D$1</c:f>
              <c:strCache>
                <c:ptCount val="3"/>
                <c:pt idx="0">
                  <c:v>ASS</c:v>
                </c:pt>
                <c:pt idx="1">
                  <c:v>Asie du Sud</c:v>
                </c:pt>
                <c:pt idx="2">
                  <c:v>Asie de l'Est</c:v>
                </c:pt>
              </c:strCache>
            </c:strRef>
          </c:cat>
          <c:val>
            <c:numRef>
              <c:f>Sheet1!$B$2:$D$2</c:f>
              <c:numCache>
                <c:formatCode>General</c:formatCode>
                <c:ptCount val="3"/>
                <c:pt idx="0">
                  <c:v>30</c:v>
                </c:pt>
                <c:pt idx="1">
                  <c:v>113</c:v>
                </c:pt>
                <c:pt idx="2">
                  <c:v>522</c:v>
                </c:pt>
              </c:numCache>
            </c:numRef>
          </c:val>
        </c:ser>
        <c:gapDepth val="0"/>
        <c:shape val="box"/>
        <c:axId val="430911872"/>
        <c:axId val="430913408"/>
        <c:axId val="0"/>
      </c:bar3DChart>
      <c:catAx>
        <c:axId val="430911872"/>
        <c:scaling>
          <c:orientation val="minMax"/>
        </c:scaling>
        <c:axPos val="b"/>
        <c:numFmt formatCode="General" sourceLinked="1"/>
        <c:tickLblPos val="low"/>
        <c:spPr>
          <a:ln w="2872">
            <a:solidFill>
              <a:schemeClr val="tx1"/>
            </a:solidFill>
            <a:prstDash val="solid"/>
          </a:ln>
        </c:spPr>
        <c:txPr>
          <a:bodyPr rot="-5400000" vert="horz"/>
          <a:lstStyle/>
          <a:p>
            <a:pPr>
              <a:defRPr sz="1085" b="0" i="0" u="none" strike="noStrike" baseline="0">
                <a:solidFill>
                  <a:schemeClr val="tx1"/>
                </a:solidFill>
                <a:latin typeface="Arial"/>
                <a:ea typeface="Arial"/>
                <a:cs typeface="Arial"/>
              </a:defRPr>
            </a:pPr>
            <a:endParaRPr lang="en-US"/>
          </a:p>
        </c:txPr>
        <c:crossAx val="430913408"/>
        <c:crosses val="autoZero"/>
        <c:auto val="1"/>
        <c:lblAlgn val="ctr"/>
        <c:lblOffset val="100"/>
        <c:tickLblSkip val="1"/>
        <c:tickMarkSkip val="1"/>
      </c:catAx>
      <c:valAx>
        <c:axId val="430913408"/>
        <c:scaling>
          <c:orientation val="minMax"/>
        </c:scaling>
        <c:axPos val="l"/>
        <c:majorGridlines>
          <c:spPr>
            <a:ln w="2872">
              <a:solidFill>
                <a:schemeClr val="tx1"/>
              </a:solidFill>
              <a:prstDash val="solid"/>
            </a:ln>
          </c:spPr>
        </c:majorGridlines>
        <c:numFmt formatCode="General" sourceLinked="1"/>
        <c:tickLblPos val="nextTo"/>
        <c:spPr>
          <a:ln w="2872">
            <a:solidFill>
              <a:schemeClr val="tx1"/>
            </a:solidFill>
            <a:prstDash val="solid"/>
          </a:ln>
        </c:spPr>
        <c:txPr>
          <a:bodyPr rot="0" vert="horz"/>
          <a:lstStyle/>
          <a:p>
            <a:pPr>
              <a:defRPr sz="769" b="0" i="0" u="none" strike="noStrike" baseline="0">
                <a:solidFill>
                  <a:schemeClr val="tx1"/>
                </a:solidFill>
                <a:latin typeface="Arial Unicode MS"/>
                <a:ea typeface="Arial Unicode MS"/>
                <a:cs typeface="Arial Unicode MS"/>
              </a:defRPr>
            </a:pPr>
            <a:endParaRPr lang="en-US"/>
          </a:p>
        </c:txPr>
        <c:crossAx val="430911872"/>
        <c:crosses val="autoZero"/>
        <c:crossBetween val="between"/>
      </c:valAx>
      <c:spPr>
        <a:noFill/>
        <a:ln w="24971">
          <a:noFill/>
        </a:ln>
      </c:spPr>
    </c:plotArea>
    <c:plotVisOnly val="1"/>
    <c:dispBlanksAs val="gap"/>
  </c:chart>
  <c:spPr>
    <a:noFill/>
    <a:ln w="9364" cap="flat" cmpd="sng" algn="ctr">
      <a:solidFill>
        <a:srgbClr val="800000"/>
      </a:solidFill>
      <a:prstDash val="solid"/>
      <a:miter lim="800000"/>
      <a:headEnd type="none" w="med" len="med"/>
      <a:tailEnd type="none" w="med" len="med"/>
    </a:ln>
  </c:spPr>
  <c:txPr>
    <a:bodyPr/>
    <a:lstStyle/>
    <a:p>
      <a:pPr>
        <a:defRPr sz="1628" b="1" i="0" u="none" strike="noStrike" baseline="0">
          <a:solidFill>
            <a:schemeClr val="tx1"/>
          </a:solidFill>
          <a:latin typeface="Arial Unicode MS"/>
          <a:ea typeface="Arial Unicode MS"/>
          <a:cs typeface="Arial Unicode MS"/>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8717948717948755"/>
          <c:y val="8.6274509803921484E-2"/>
          <c:w val="0.68717948717948785"/>
          <c:h val="0.51764705882353002"/>
        </c:manualLayout>
      </c:layout>
      <c:barChart>
        <c:barDir val="col"/>
        <c:grouping val="clustered"/>
        <c:ser>
          <c:idx val="0"/>
          <c:order val="0"/>
          <c:tx>
            <c:strRef>
              <c:f>Sheet1!$A$2</c:f>
              <c:strCache>
                <c:ptCount val="1"/>
                <c:pt idx="0">
                  <c:v>Recent price</c:v>
                </c:pt>
              </c:strCache>
            </c:strRef>
          </c:tx>
          <c:spPr>
            <a:solidFill>
              <a:srgbClr val="FFCC99"/>
            </a:solidFill>
            <a:ln w="12316">
              <a:solidFill>
                <a:schemeClr val="tx1"/>
              </a:solidFill>
              <a:prstDash val="solid"/>
            </a:ln>
          </c:spPr>
          <c:cat>
            <c:strRef>
              <c:f>Sheet1!$B$1:$D$1</c:f>
              <c:strCache>
                <c:ptCount val="3"/>
                <c:pt idx="0">
                  <c:v>Faible</c:v>
                </c:pt>
                <c:pt idx="1">
                  <c:v>Moyen</c:v>
                </c:pt>
                <c:pt idx="2">
                  <c:v>Large</c:v>
                </c:pt>
              </c:strCache>
            </c:strRef>
          </c:cat>
          <c:val>
            <c:numRef>
              <c:f>Sheet1!$B$2:$D$2</c:f>
              <c:numCache>
                <c:formatCode>General</c:formatCode>
                <c:ptCount val="3"/>
                <c:pt idx="0">
                  <c:v>0.37000000000000005</c:v>
                </c:pt>
                <c:pt idx="1">
                  <c:v>0.12000000000000001</c:v>
                </c:pt>
                <c:pt idx="2">
                  <c:v>4.0000000000000008E-2</c:v>
                </c:pt>
              </c:numCache>
            </c:numRef>
          </c:val>
        </c:ser>
        <c:axId val="209672064"/>
        <c:axId val="209673600"/>
      </c:barChart>
      <c:catAx>
        <c:axId val="209672064"/>
        <c:scaling>
          <c:orientation val="minMax"/>
        </c:scaling>
        <c:axPos val="b"/>
        <c:numFmt formatCode="General" sourceLinked="1"/>
        <c:tickLblPos val="nextTo"/>
        <c:spPr>
          <a:ln w="3079">
            <a:solidFill>
              <a:schemeClr val="tx1"/>
            </a:solidFill>
            <a:prstDash val="solid"/>
          </a:ln>
        </c:spPr>
        <c:txPr>
          <a:bodyPr rot="-2700000" vert="horz"/>
          <a:lstStyle/>
          <a:p>
            <a:pPr>
              <a:defRPr sz="1358" b="0" i="0" u="none" strike="noStrike" baseline="0">
                <a:solidFill>
                  <a:schemeClr val="tx1"/>
                </a:solidFill>
                <a:latin typeface="Arial Unicode MS"/>
                <a:ea typeface="Arial Unicode MS"/>
                <a:cs typeface="Arial Unicode MS"/>
              </a:defRPr>
            </a:pPr>
            <a:endParaRPr lang="en-US"/>
          </a:p>
        </c:txPr>
        <c:crossAx val="209673600"/>
        <c:crosses val="autoZero"/>
        <c:auto val="1"/>
        <c:lblAlgn val="ctr"/>
        <c:lblOffset val="100"/>
        <c:tickLblSkip val="1"/>
        <c:tickMarkSkip val="1"/>
      </c:catAx>
      <c:valAx>
        <c:axId val="209673600"/>
        <c:scaling>
          <c:orientation val="minMax"/>
          <c:max val="0.5"/>
        </c:scaling>
        <c:axPos val="l"/>
        <c:majorGridlines>
          <c:spPr>
            <a:ln w="3079">
              <a:solidFill>
                <a:schemeClr val="tx1"/>
              </a:solidFill>
              <a:prstDash val="solid"/>
            </a:ln>
          </c:spPr>
        </c:majorGridlines>
        <c:title>
          <c:tx>
            <c:rich>
              <a:bodyPr/>
              <a:lstStyle/>
              <a:p>
                <a:pPr>
                  <a:defRPr sz="1358" b="1" i="0" u="none" strike="noStrike" baseline="0">
                    <a:solidFill>
                      <a:srgbClr val="000000"/>
                    </a:solidFill>
                    <a:latin typeface="Arial Unicode MS"/>
                    <a:ea typeface="Arial Unicode MS"/>
                    <a:cs typeface="Arial Unicode MS"/>
                  </a:defRPr>
                </a:pPr>
                <a:r>
                  <a:rPr lang="en-US" dirty="0" smtClean="0"/>
                  <a:t>$EU par </a:t>
                </a:r>
                <a:r>
                  <a:rPr lang="en-US" dirty="0"/>
                  <a:t>kWh</a:t>
                </a:r>
              </a:p>
            </c:rich>
          </c:tx>
          <c:layout>
            <c:manualLayout>
              <c:xMode val="edge"/>
              <c:yMode val="edge"/>
              <c:x val="5.8974292651492753E-2"/>
              <c:y val="9.0195949390596594E-2"/>
            </c:manualLayout>
          </c:layout>
          <c:spPr>
            <a:noFill/>
            <a:ln w="24633">
              <a:noFill/>
            </a:ln>
          </c:spPr>
        </c:title>
        <c:numFmt formatCode="0.0" sourceLinked="0"/>
        <c:tickLblPos val="nextTo"/>
        <c:spPr>
          <a:ln w="3079">
            <a:solidFill>
              <a:schemeClr val="tx1"/>
            </a:solidFill>
            <a:prstDash val="solid"/>
          </a:ln>
        </c:spPr>
        <c:txPr>
          <a:bodyPr rot="0" vert="horz"/>
          <a:lstStyle/>
          <a:p>
            <a:pPr>
              <a:defRPr sz="1552" b="0" i="0" u="none" strike="noStrike" baseline="0">
                <a:solidFill>
                  <a:schemeClr val="tx1"/>
                </a:solidFill>
                <a:latin typeface="Arial Unicode MS"/>
                <a:ea typeface="Arial Unicode MS"/>
                <a:cs typeface="Arial Unicode MS"/>
              </a:defRPr>
            </a:pPr>
            <a:endParaRPr lang="en-US"/>
          </a:p>
        </c:txPr>
        <c:crossAx val="209672064"/>
        <c:crosses val="autoZero"/>
        <c:crossBetween val="between"/>
        <c:majorUnit val="0.1"/>
        <c:minorUnit val="0.05"/>
      </c:valAx>
      <c:spPr>
        <a:noFill/>
        <a:ln w="12316">
          <a:solidFill>
            <a:schemeClr val="tx1"/>
          </a:solidFill>
          <a:prstDash val="solid"/>
        </a:ln>
      </c:spPr>
    </c:plotArea>
    <c:plotVisOnly val="1"/>
    <c:dispBlanksAs val="gap"/>
  </c:chart>
  <c:spPr>
    <a:noFill/>
    <a:ln w="3079">
      <a:solidFill>
        <a:schemeClr val="tx1"/>
      </a:solidFill>
      <a:prstDash val="solid"/>
    </a:ln>
  </c:spPr>
  <c:txPr>
    <a:bodyPr/>
    <a:lstStyle/>
    <a:p>
      <a:pPr>
        <a:defRPr sz="1746" b="1" i="0" u="none" strike="noStrike" baseline="0">
          <a:solidFill>
            <a:schemeClr val="tx1"/>
          </a:solidFill>
          <a:latin typeface="Arial Unicode MS"/>
          <a:ea typeface="Arial Unicode MS"/>
          <a:cs typeface="Arial Unicode MS"/>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8974358974358977"/>
          <c:y val="0.10045662100456618"/>
          <c:w val="0.68461538461538463"/>
          <c:h val="0.52968036529680351"/>
        </c:manualLayout>
      </c:layout>
      <c:barChart>
        <c:barDir val="col"/>
        <c:grouping val="clustered"/>
        <c:ser>
          <c:idx val="0"/>
          <c:order val="0"/>
          <c:tx>
            <c:strRef>
              <c:f>Sheet1!$A$2</c:f>
              <c:strCache>
                <c:ptCount val="1"/>
                <c:pt idx="0">
                  <c:v>2005</c:v>
                </c:pt>
              </c:strCache>
            </c:strRef>
          </c:tx>
          <c:spPr>
            <a:solidFill>
              <a:srgbClr val="993300"/>
            </a:solidFill>
            <a:ln w="12699">
              <a:solidFill>
                <a:schemeClr val="tx1"/>
              </a:solidFill>
              <a:prstDash val="solid"/>
            </a:ln>
          </c:spPr>
          <c:cat>
            <c:strRef>
              <c:f>Sheet1!$B$1:$C$1</c:f>
              <c:strCache>
                <c:ptCount val="2"/>
                <c:pt idx="0">
                  <c:v>Diesel</c:v>
                </c:pt>
                <c:pt idx="1">
                  <c:v>Hydro</c:v>
                </c:pt>
              </c:strCache>
            </c:strRef>
          </c:cat>
          <c:val>
            <c:numRef>
              <c:f>Sheet1!$B$2:$C$2</c:f>
              <c:numCache>
                <c:formatCode>General</c:formatCode>
                <c:ptCount val="2"/>
                <c:pt idx="0">
                  <c:v>0.27</c:v>
                </c:pt>
                <c:pt idx="1">
                  <c:v>8.0000000000000016E-2</c:v>
                </c:pt>
              </c:numCache>
            </c:numRef>
          </c:val>
        </c:ser>
        <c:axId val="209681024"/>
        <c:axId val="209699200"/>
      </c:barChart>
      <c:catAx>
        <c:axId val="209681024"/>
        <c:scaling>
          <c:orientation val="minMax"/>
        </c:scaling>
        <c:axPos val="b"/>
        <c:numFmt formatCode="General" sourceLinked="1"/>
        <c:tickLblPos val="nextTo"/>
        <c:spPr>
          <a:ln w="3175">
            <a:solidFill>
              <a:schemeClr val="tx1"/>
            </a:solidFill>
            <a:prstDash val="solid"/>
          </a:ln>
        </c:spPr>
        <c:txPr>
          <a:bodyPr rot="-2700000" vert="horz"/>
          <a:lstStyle/>
          <a:p>
            <a:pPr>
              <a:defRPr sz="1400" b="0" i="0" u="none" strike="noStrike" baseline="0">
                <a:solidFill>
                  <a:schemeClr val="tx1"/>
                </a:solidFill>
                <a:latin typeface="Arial Unicode MS"/>
                <a:ea typeface="Arial Unicode MS"/>
                <a:cs typeface="Arial Unicode MS"/>
              </a:defRPr>
            </a:pPr>
            <a:endParaRPr lang="en-US"/>
          </a:p>
        </c:txPr>
        <c:crossAx val="209699200"/>
        <c:crosses val="autoZero"/>
        <c:auto val="1"/>
        <c:lblAlgn val="ctr"/>
        <c:lblOffset val="100"/>
        <c:tickLblSkip val="1"/>
        <c:tickMarkSkip val="1"/>
      </c:catAx>
      <c:valAx>
        <c:axId val="209699200"/>
        <c:scaling>
          <c:orientation val="minMax"/>
          <c:max val="0.5"/>
        </c:scaling>
        <c:axPos val="l"/>
        <c:majorGridlines>
          <c:spPr>
            <a:ln w="3175">
              <a:solidFill>
                <a:schemeClr val="tx1"/>
              </a:solidFill>
              <a:prstDash val="solid"/>
            </a:ln>
          </c:spPr>
        </c:majorGridlines>
        <c:title>
          <c:tx>
            <c:rich>
              <a:bodyPr/>
              <a:lstStyle/>
              <a:p>
                <a:pPr>
                  <a:defRPr sz="1400" b="1" i="0" u="none" strike="noStrike" baseline="0">
                    <a:solidFill>
                      <a:srgbClr val="000000"/>
                    </a:solidFill>
                    <a:latin typeface="Arial Unicode MS"/>
                    <a:ea typeface="Arial Unicode MS"/>
                    <a:cs typeface="Arial Unicode MS"/>
                  </a:defRPr>
                </a:pPr>
                <a:r>
                  <a:rPr lang="en-US" dirty="0" smtClean="0"/>
                  <a:t>$EU par </a:t>
                </a:r>
                <a:r>
                  <a:rPr lang="en-US" dirty="0"/>
                  <a:t>kWh</a:t>
                </a:r>
              </a:p>
            </c:rich>
          </c:tx>
          <c:layout>
            <c:manualLayout>
              <c:xMode val="edge"/>
              <c:yMode val="edge"/>
              <c:x val="6.1538461538461549E-2"/>
              <c:y val="6.8493190319713987E-2"/>
            </c:manualLayout>
          </c:layout>
          <c:spPr>
            <a:noFill/>
            <a:ln w="25398">
              <a:noFill/>
            </a:ln>
          </c:spPr>
        </c:title>
        <c:numFmt formatCode="0.0" sourceLinked="0"/>
        <c:tickLblPos val="nextTo"/>
        <c:spPr>
          <a:ln w="3175">
            <a:solidFill>
              <a:schemeClr val="tx1"/>
            </a:solidFill>
            <a:prstDash val="solid"/>
          </a:ln>
        </c:spPr>
        <c:txPr>
          <a:bodyPr rot="0" vert="horz"/>
          <a:lstStyle/>
          <a:p>
            <a:pPr>
              <a:defRPr sz="1600" b="0" i="0" u="none" strike="noStrike" baseline="0">
                <a:solidFill>
                  <a:schemeClr val="tx1"/>
                </a:solidFill>
                <a:latin typeface="Arial Unicode MS"/>
                <a:ea typeface="Arial Unicode MS"/>
                <a:cs typeface="Arial Unicode MS"/>
              </a:defRPr>
            </a:pPr>
            <a:endParaRPr lang="en-US"/>
          </a:p>
        </c:txPr>
        <c:crossAx val="209681024"/>
        <c:crosses val="autoZero"/>
        <c:crossBetween val="between"/>
        <c:majorUnit val="0.1"/>
        <c:minorUnit val="0.05"/>
      </c:valAx>
      <c:spPr>
        <a:noFill/>
        <a:ln w="12699">
          <a:solidFill>
            <a:schemeClr val="tx1"/>
          </a:solidFill>
          <a:prstDash val="solid"/>
        </a:ln>
      </c:spPr>
    </c:plotArea>
    <c:plotVisOnly val="1"/>
    <c:dispBlanksAs val="gap"/>
  </c:chart>
  <c:spPr>
    <a:noFill/>
    <a:ln w="3175">
      <a:solidFill>
        <a:schemeClr val="tx1"/>
      </a:solidFill>
      <a:prstDash val="solid"/>
    </a:ln>
  </c:spPr>
  <c:txPr>
    <a:bodyPr/>
    <a:lstStyle/>
    <a:p>
      <a:pPr>
        <a:defRPr sz="1800" b="1" i="0" u="none" strike="noStrike" baseline="0">
          <a:solidFill>
            <a:schemeClr val="tx1"/>
          </a:solidFill>
          <a:latin typeface="Arial Unicode MS"/>
          <a:ea typeface="Arial Unicode MS"/>
          <a:cs typeface="Arial Unicode MS"/>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127388535031849"/>
          <c:y val="6.1904761904761914E-2"/>
          <c:w val="0.83121019108280259"/>
          <c:h val="0.67619047619047656"/>
        </c:manualLayout>
      </c:layout>
      <c:barChart>
        <c:barDir val="col"/>
        <c:grouping val="percentStacked"/>
        <c:ser>
          <c:idx val="0"/>
          <c:order val="0"/>
          <c:tx>
            <c:strRef>
              <c:f>Sheet1!$B$1</c:f>
              <c:strCache>
                <c:ptCount val="1"/>
                <c:pt idx="0">
                  <c:v>Hydro</c:v>
                </c:pt>
              </c:strCache>
            </c:strRef>
          </c:tx>
          <c:spPr>
            <a:solidFill>
              <a:srgbClr val="800000"/>
            </a:solidFill>
            <a:ln w="12744">
              <a:solidFill>
                <a:srgbClr val="000000"/>
              </a:solidFill>
              <a:prstDash val="solid"/>
            </a:ln>
          </c:spPr>
          <c:cat>
            <c:strRef>
              <c:f>Sheet1!$A$2:$A$4</c:f>
              <c:strCache>
                <c:ptCount val="3"/>
                <c:pt idx="0">
                  <c:v>Actuel</c:v>
                </c:pt>
                <c:pt idx="1">
                  <c:v>Scénario expansion échnages</c:v>
                </c:pt>
                <c:pt idx="2">
                  <c:v>Scénario stagnation échnages</c:v>
                </c:pt>
              </c:strCache>
            </c:strRef>
          </c:cat>
          <c:val>
            <c:numRef>
              <c:f>Sheet1!$B$2:$B$4</c:f>
              <c:numCache>
                <c:formatCode>General</c:formatCode>
                <c:ptCount val="3"/>
                <c:pt idx="0">
                  <c:v>0.23987648776052867</c:v>
                </c:pt>
                <c:pt idx="1">
                  <c:v>0.48101887513325992</c:v>
                </c:pt>
                <c:pt idx="2">
                  <c:v>0.36440539127788119</c:v>
                </c:pt>
              </c:numCache>
            </c:numRef>
          </c:val>
        </c:ser>
        <c:ser>
          <c:idx val="1"/>
          <c:order val="1"/>
          <c:tx>
            <c:strRef>
              <c:f>Sheet1!$C$1</c:f>
              <c:strCache>
                <c:ptCount val="1"/>
                <c:pt idx="0">
                  <c:v>Fuel et gaz</c:v>
                </c:pt>
              </c:strCache>
            </c:strRef>
          </c:tx>
          <c:spPr>
            <a:solidFill>
              <a:srgbClr val="FFCC99"/>
            </a:solidFill>
            <a:ln w="12744">
              <a:solidFill>
                <a:srgbClr val="000000"/>
              </a:solidFill>
              <a:prstDash val="solid"/>
            </a:ln>
          </c:spPr>
          <c:cat>
            <c:strRef>
              <c:f>Sheet1!$A$2:$A$4</c:f>
              <c:strCache>
                <c:ptCount val="3"/>
                <c:pt idx="0">
                  <c:v>Actuel</c:v>
                </c:pt>
                <c:pt idx="1">
                  <c:v>Scénario expansion échnages</c:v>
                </c:pt>
                <c:pt idx="2">
                  <c:v>Scénario stagnation échnages</c:v>
                </c:pt>
              </c:strCache>
            </c:strRef>
          </c:cat>
          <c:val>
            <c:numRef>
              <c:f>Sheet1!$C$2:$C$4</c:f>
              <c:numCache>
                <c:formatCode>General</c:formatCode>
                <c:ptCount val="3"/>
                <c:pt idx="0">
                  <c:v>0.20252913291266331</c:v>
                </c:pt>
                <c:pt idx="1">
                  <c:v>0.2932589337983818</c:v>
                </c:pt>
                <c:pt idx="2">
                  <c:v>0.34759013584061726</c:v>
                </c:pt>
              </c:numCache>
            </c:numRef>
          </c:val>
        </c:ser>
        <c:ser>
          <c:idx val="2"/>
          <c:order val="2"/>
          <c:tx>
            <c:strRef>
              <c:f>Sheet1!$D$1</c:f>
              <c:strCache>
                <c:ptCount val="1"/>
                <c:pt idx="0">
                  <c:v>Charbon</c:v>
                </c:pt>
              </c:strCache>
            </c:strRef>
          </c:tx>
          <c:spPr>
            <a:solidFill>
              <a:srgbClr val="FF6600"/>
            </a:solidFill>
            <a:ln w="12744">
              <a:solidFill>
                <a:srgbClr val="FF6600"/>
              </a:solidFill>
              <a:prstDash val="solid"/>
            </a:ln>
          </c:spPr>
          <c:cat>
            <c:strRef>
              <c:f>Sheet1!$A$2:$A$4</c:f>
              <c:strCache>
                <c:ptCount val="3"/>
                <c:pt idx="0">
                  <c:v>Actuel</c:v>
                </c:pt>
                <c:pt idx="1">
                  <c:v>Scénario expansion échnages</c:v>
                </c:pt>
                <c:pt idx="2">
                  <c:v>Scénario stagnation échnages</c:v>
                </c:pt>
              </c:strCache>
            </c:strRef>
          </c:cat>
          <c:val>
            <c:numRef>
              <c:f>Sheet1!$D$2:$D$4</c:f>
              <c:numCache>
                <c:formatCode>General</c:formatCode>
                <c:ptCount val="3"/>
                <c:pt idx="0">
                  <c:v>0.51130500366276366</c:v>
                </c:pt>
                <c:pt idx="1">
                  <c:v>0.17705478903356608</c:v>
                </c:pt>
                <c:pt idx="2">
                  <c:v>0.22007086473503468</c:v>
                </c:pt>
              </c:numCache>
            </c:numRef>
          </c:val>
        </c:ser>
        <c:ser>
          <c:idx val="3"/>
          <c:order val="3"/>
          <c:tx>
            <c:strRef>
              <c:f>Sheet1!$E$1</c:f>
              <c:strCache>
                <c:ptCount val="1"/>
                <c:pt idx="0">
                  <c:v>Autres</c:v>
                </c:pt>
              </c:strCache>
            </c:strRef>
          </c:tx>
          <c:spPr>
            <a:solidFill>
              <a:srgbClr val="808080"/>
            </a:solidFill>
            <a:ln w="12744">
              <a:solidFill>
                <a:srgbClr val="000000"/>
              </a:solidFill>
              <a:prstDash val="solid"/>
            </a:ln>
          </c:spPr>
          <c:cat>
            <c:strRef>
              <c:f>Sheet1!$A$2:$A$4</c:f>
              <c:strCache>
                <c:ptCount val="3"/>
                <c:pt idx="0">
                  <c:v>Actuel</c:v>
                </c:pt>
                <c:pt idx="1">
                  <c:v>Scénario expansion échnages</c:v>
                </c:pt>
                <c:pt idx="2">
                  <c:v>Scénario stagnation échnages</c:v>
                </c:pt>
              </c:strCache>
            </c:strRef>
          </c:cat>
          <c:val>
            <c:numRef>
              <c:f>Sheet1!$E$2:$E$4</c:f>
              <c:numCache>
                <c:formatCode>General</c:formatCode>
                <c:ptCount val="3"/>
                <c:pt idx="0">
                  <c:v>4.628936930938226E-2</c:v>
                </c:pt>
                <c:pt idx="1">
                  <c:v>4.8667402034792369E-2</c:v>
                </c:pt>
                <c:pt idx="2">
                  <c:v>6.7933608146467039E-2</c:v>
                </c:pt>
              </c:numCache>
            </c:numRef>
          </c:val>
        </c:ser>
        <c:overlap val="100"/>
        <c:axId val="209717120"/>
        <c:axId val="209718656"/>
      </c:barChart>
      <c:catAx>
        <c:axId val="209717120"/>
        <c:scaling>
          <c:orientation val="minMax"/>
        </c:scaling>
        <c:axPos val="b"/>
        <c:numFmt formatCode="General" sourceLinked="1"/>
        <c:tickLblPos val="nextTo"/>
        <c:spPr>
          <a:ln w="3186">
            <a:solidFill>
              <a:srgbClr val="000000"/>
            </a:solidFill>
            <a:prstDash val="solid"/>
          </a:ln>
        </c:spPr>
        <c:txPr>
          <a:bodyPr rot="0" vert="horz"/>
          <a:lstStyle/>
          <a:p>
            <a:pPr>
              <a:defRPr sz="1380" b="0" i="0" u="none" strike="noStrike" baseline="0">
                <a:solidFill>
                  <a:srgbClr val="000000"/>
                </a:solidFill>
                <a:latin typeface="Arial"/>
                <a:ea typeface="Arial"/>
                <a:cs typeface="Arial"/>
              </a:defRPr>
            </a:pPr>
            <a:endParaRPr lang="en-US"/>
          </a:p>
        </c:txPr>
        <c:crossAx val="209718656"/>
        <c:crosses val="autoZero"/>
        <c:auto val="1"/>
        <c:lblAlgn val="ctr"/>
        <c:lblOffset val="100"/>
        <c:tickLblSkip val="1"/>
        <c:tickMarkSkip val="1"/>
      </c:catAx>
      <c:valAx>
        <c:axId val="209718656"/>
        <c:scaling>
          <c:orientation val="minMax"/>
        </c:scaling>
        <c:axPos val="l"/>
        <c:majorGridlines>
          <c:spPr>
            <a:ln w="3186">
              <a:solidFill>
                <a:srgbClr val="000000"/>
              </a:solidFill>
              <a:prstDash val="solid"/>
            </a:ln>
          </c:spPr>
        </c:majorGridlines>
        <c:numFmt formatCode="0%" sourceLinked="0"/>
        <c:tickLblPos val="nextTo"/>
        <c:spPr>
          <a:ln w="3186">
            <a:solidFill>
              <a:srgbClr val="000000"/>
            </a:solidFill>
            <a:prstDash val="solid"/>
          </a:ln>
        </c:spPr>
        <c:txPr>
          <a:bodyPr rot="0" vert="horz"/>
          <a:lstStyle/>
          <a:p>
            <a:pPr>
              <a:defRPr sz="1380" b="0" i="0" u="none" strike="noStrike" baseline="0">
                <a:solidFill>
                  <a:srgbClr val="000000"/>
                </a:solidFill>
                <a:latin typeface="Arial"/>
                <a:ea typeface="Arial"/>
                <a:cs typeface="Arial"/>
              </a:defRPr>
            </a:pPr>
            <a:endParaRPr lang="en-US"/>
          </a:p>
        </c:txPr>
        <c:crossAx val="209717120"/>
        <c:crosses val="autoZero"/>
        <c:crossBetween val="between"/>
      </c:valAx>
      <c:spPr>
        <a:noFill/>
        <a:ln w="12744">
          <a:solidFill>
            <a:srgbClr val="808080"/>
          </a:solidFill>
          <a:prstDash val="solid"/>
        </a:ln>
      </c:spPr>
    </c:plotArea>
    <c:legend>
      <c:legendPos val="b"/>
      <c:layout>
        <c:manualLayout>
          <c:xMode val="edge"/>
          <c:yMode val="edge"/>
          <c:x val="0.28708131409499199"/>
          <c:y val="0.92380953575028724"/>
          <c:w val="0.5582137964313274"/>
          <c:h val="6.9047678751435582E-2"/>
        </c:manualLayout>
      </c:layout>
      <c:spPr>
        <a:solidFill>
          <a:srgbClr val="FFFFFF"/>
        </a:solidFill>
        <a:ln w="3186">
          <a:solidFill>
            <a:srgbClr val="000000"/>
          </a:solidFill>
          <a:prstDash val="solid"/>
        </a:ln>
      </c:spPr>
      <c:txPr>
        <a:bodyPr/>
        <a:lstStyle/>
        <a:p>
          <a:pPr>
            <a:defRPr sz="1269" b="1" i="0" u="none" strike="noStrike" baseline="0">
              <a:solidFill>
                <a:srgbClr val="000000"/>
              </a:solidFill>
              <a:latin typeface="Arial"/>
              <a:ea typeface="Arial"/>
              <a:cs typeface="Arial"/>
            </a:defRPr>
          </a:pPr>
          <a:endParaRPr lang="en-US"/>
        </a:p>
      </c:txPr>
    </c:legend>
    <c:dispBlanksAs val="gap"/>
  </c:chart>
  <c:spPr>
    <a:noFill/>
    <a:ln>
      <a:noFill/>
    </a:ln>
  </c:spPr>
  <c:txPr>
    <a:bodyPr/>
    <a:lstStyle/>
    <a:p>
      <a:pPr>
        <a:defRPr sz="502"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060889929742387"/>
          <c:y val="5.8064516129032274E-2"/>
          <c:w val="0.8793911007025762"/>
          <c:h val="0.60430107526881738"/>
        </c:manualLayout>
      </c:layout>
      <c:barChart>
        <c:barDir val="col"/>
        <c:grouping val="clustered"/>
        <c:ser>
          <c:idx val="0"/>
          <c:order val="0"/>
          <c:tx>
            <c:strRef>
              <c:f>Sheet1!$A$2</c:f>
              <c:strCache>
                <c:ptCount val="1"/>
                <c:pt idx="0">
                  <c:v>Difference</c:v>
                </c:pt>
              </c:strCache>
            </c:strRef>
          </c:tx>
          <c:spPr>
            <a:solidFill>
              <a:srgbClr val="993300"/>
            </a:solidFill>
            <a:ln w="12700">
              <a:solidFill>
                <a:schemeClr val="tx1"/>
              </a:solidFill>
              <a:prstDash val="solid"/>
            </a:ln>
          </c:spPr>
          <c:cat>
            <c:strRef>
              <c:f>Sheet1!$B$1:$R$1</c:f>
              <c:strCache>
                <c:ptCount val="17"/>
                <c:pt idx="0">
                  <c:v>Guinea-Bissau</c:v>
                </c:pt>
                <c:pt idx="1">
                  <c:v>Liberia</c:v>
                </c:pt>
                <c:pt idx="2">
                  <c:v>Niger</c:v>
                </c:pt>
                <c:pt idx="3">
                  <c:v>Angola</c:v>
                </c:pt>
                <c:pt idx="4">
                  <c:v>Chad</c:v>
                </c:pt>
                <c:pt idx="5">
                  <c:v>Burundi</c:v>
                </c:pt>
                <c:pt idx="6">
                  <c:v>Senegal</c:v>
                </c:pt>
                <c:pt idx="7">
                  <c:v>Mali</c:v>
                </c:pt>
                <c:pt idx="8">
                  <c:v>Congo</c:v>
                </c:pt>
                <c:pt idx="9">
                  <c:v>Equatorial Guinea</c:v>
                </c:pt>
                <c:pt idx="10">
                  <c:v>Mozambique</c:v>
                </c:pt>
                <c:pt idx="11">
                  <c:v>Sierra Leone</c:v>
                </c:pt>
                <c:pt idx="12">
                  <c:v>Lesotho</c:v>
                </c:pt>
                <c:pt idx="13">
                  <c:v>Namibia</c:v>
                </c:pt>
                <c:pt idx="14">
                  <c:v>South Africa</c:v>
                </c:pt>
                <c:pt idx="15">
                  <c:v>Gabon</c:v>
                </c:pt>
                <c:pt idx="16">
                  <c:v>Kenya</c:v>
                </c:pt>
              </c:strCache>
            </c:strRef>
          </c:cat>
          <c:val>
            <c:numRef>
              <c:f>Sheet1!$B$2:$R$2</c:f>
              <c:numCache>
                <c:formatCode>General</c:formatCode>
                <c:ptCount val="17"/>
                <c:pt idx="0">
                  <c:v>7.1</c:v>
                </c:pt>
                <c:pt idx="1">
                  <c:v>6</c:v>
                </c:pt>
                <c:pt idx="2">
                  <c:v>5.7</c:v>
                </c:pt>
                <c:pt idx="3">
                  <c:v>4.0999999999999996</c:v>
                </c:pt>
                <c:pt idx="4">
                  <c:v>4.0999999999999996</c:v>
                </c:pt>
                <c:pt idx="5">
                  <c:v>3.5</c:v>
                </c:pt>
                <c:pt idx="6">
                  <c:v>3.4</c:v>
                </c:pt>
                <c:pt idx="7">
                  <c:v>3.3</c:v>
                </c:pt>
                <c:pt idx="8">
                  <c:v>2.5</c:v>
                </c:pt>
                <c:pt idx="9">
                  <c:v>2.2000000000000002</c:v>
                </c:pt>
                <c:pt idx="10">
                  <c:v>1.4</c:v>
                </c:pt>
                <c:pt idx="11">
                  <c:v>1.2</c:v>
                </c:pt>
                <c:pt idx="12">
                  <c:v>1.2</c:v>
                </c:pt>
                <c:pt idx="13">
                  <c:v>1.1000000000000001</c:v>
                </c:pt>
                <c:pt idx="14">
                  <c:v>1.1000000000000001</c:v>
                </c:pt>
                <c:pt idx="15">
                  <c:v>1</c:v>
                </c:pt>
                <c:pt idx="16">
                  <c:v>1</c:v>
                </c:pt>
              </c:numCache>
            </c:numRef>
          </c:val>
        </c:ser>
        <c:axId val="209750656"/>
        <c:axId val="209760640"/>
      </c:barChart>
      <c:catAx>
        <c:axId val="209750656"/>
        <c:scaling>
          <c:orientation val="minMax"/>
        </c:scaling>
        <c:axPos val="b"/>
        <c:numFmt formatCode="General" sourceLinked="1"/>
        <c:tickLblPos val="nextTo"/>
        <c:spPr>
          <a:ln w="3175">
            <a:solidFill>
              <a:schemeClr val="tx1"/>
            </a:solidFill>
            <a:prstDash val="solid"/>
          </a:ln>
        </c:spPr>
        <c:txPr>
          <a:bodyPr rot="-5400000" vert="horz"/>
          <a:lstStyle/>
          <a:p>
            <a:pPr>
              <a:defRPr sz="1300" b="0" i="0" u="none" strike="noStrike" baseline="0">
                <a:solidFill>
                  <a:schemeClr val="tx1"/>
                </a:solidFill>
                <a:latin typeface="Arial"/>
                <a:ea typeface="Arial"/>
                <a:cs typeface="Arial"/>
              </a:defRPr>
            </a:pPr>
            <a:endParaRPr lang="en-US"/>
          </a:p>
        </c:txPr>
        <c:crossAx val="209760640"/>
        <c:crosses val="autoZero"/>
        <c:auto val="1"/>
        <c:lblAlgn val="ctr"/>
        <c:lblOffset val="100"/>
        <c:tickLblSkip val="1"/>
        <c:tickMarkSkip val="1"/>
      </c:catAx>
      <c:valAx>
        <c:axId val="209760640"/>
        <c:scaling>
          <c:orientation val="minMax"/>
        </c:scaling>
        <c:axPos val="l"/>
        <c:majorGridlines>
          <c:spPr>
            <a:ln w="3175">
              <a:solidFill>
                <a:schemeClr val="tx1"/>
              </a:solidFill>
              <a:prstDash val="solid"/>
            </a:ln>
          </c:spPr>
        </c:majorGridlines>
        <c:title>
          <c:tx>
            <c:rich>
              <a:bodyPr/>
              <a:lstStyle/>
              <a:p>
                <a:pPr>
                  <a:defRPr sz="1475" b="0" i="0" u="none" strike="noStrike" baseline="0">
                    <a:solidFill>
                      <a:schemeClr val="tx1"/>
                    </a:solidFill>
                    <a:latin typeface="Arial"/>
                    <a:ea typeface="Arial"/>
                    <a:cs typeface="Arial"/>
                  </a:defRPr>
                </a:pPr>
                <a:r>
                  <a:rPr lang="en-US" dirty="0" err="1" smtClean="0"/>
                  <a:t>Économies</a:t>
                </a:r>
                <a:r>
                  <a:rPr lang="en-US" dirty="0" smtClean="0"/>
                  <a:t> </a:t>
                </a:r>
                <a:r>
                  <a:rPr lang="en-US" dirty="0" err="1" smtClean="0"/>
                  <a:t>réalisées</a:t>
                </a:r>
                <a:r>
                  <a:rPr lang="en-US" dirty="0" smtClean="0"/>
                  <a:t> en important </a:t>
                </a:r>
                <a:r>
                  <a:rPr lang="en-US" dirty="0" err="1" smtClean="0"/>
                  <a:t>l’électricité</a:t>
                </a:r>
                <a:r>
                  <a:rPr lang="en-US" dirty="0" smtClean="0"/>
                  <a:t> (centimes EU par </a:t>
                </a:r>
                <a:r>
                  <a:rPr lang="en-US" dirty="0"/>
                  <a:t>kWh)</a:t>
                </a:r>
              </a:p>
            </c:rich>
          </c:tx>
          <c:layout>
            <c:manualLayout>
              <c:xMode val="edge"/>
              <c:yMode val="edge"/>
              <c:x val="2.1077283372365349E-2"/>
              <c:y val="0"/>
            </c:manualLayout>
          </c:layout>
          <c:spPr>
            <a:noFill/>
            <a:ln w="25401">
              <a:noFill/>
            </a:ln>
          </c:spPr>
        </c:title>
        <c:numFmt formatCode="General" sourceLinked="1"/>
        <c:tickLblPos val="nextTo"/>
        <c:spPr>
          <a:ln w="3175">
            <a:solidFill>
              <a:schemeClr val="tx1"/>
            </a:solidFill>
            <a:prstDash val="solid"/>
          </a:ln>
        </c:spPr>
        <c:txPr>
          <a:bodyPr rot="0" vert="horz"/>
          <a:lstStyle/>
          <a:p>
            <a:pPr>
              <a:defRPr sz="1475" b="0" i="0" u="none" strike="noStrike" baseline="0">
                <a:solidFill>
                  <a:schemeClr val="tx1"/>
                </a:solidFill>
                <a:latin typeface="Arial"/>
                <a:ea typeface="Arial"/>
                <a:cs typeface="Arial"/>
              </a:defRPr>
            </a:pPr>
            <a:endParaRPr lang="en-US"/>
          </a:p>
        </c:txPr>
        <c:crossAx val="209750656"/>
        <c:crosses val="autoZero"/>
        <c:crossBetween val="between"/>
      </c:valAx>
      <c:spPr>
        <a:noFill/>
        <a:ln w="12700">
          <a:solidFill>
            <a:schemeClr val="tx1"/>
          </a:solidFill>
          <a:prstDash val="solid"/>
        </a:ln>
      </c:spPr>
    </c:plotArea>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637002341920372"/>
          <c:y val="5.8064516129032274E-2"/>
          <c:w val="0.85362997658079653"/>
          <c:h val="0.60430107526881738"/>
        </c:manualLayout>
      </c:layout>
      <c:barChart>
        <c:barDir val="col"/>
        <c:grouping val="clustered"/>
        <c:ser>
          <c:idx val="0"/>
          <c:order val="0"/>
          <c:tx>
            <c:strRef>
              <c:f>Sheet1!$A$2</c:f>
              <c:strCache>
                <c:ptCount val="1"/>
                <c:pt idx="0">
                  <c:v>Trade balance</c:v>
                </c:pt>
              </c:strCache>
            </c:strRef>
          </c:tx>
          <c:spPr>
            <a:solidFill>
              <a:srgbClr val="993300"/>
            </a:solidFill>
            <a:ln w="12700">
              <a:solidFill>
                <a:schemeClr val="tx1"/>
              </a:solidFill>
              <a:prstDash val="solid"/>
            </a:ln>
          </c:spPr>
          <c:cat>
            <c:strRef>
              <c:f>Sheet1!$B$1:$Q$1</c:f>
              <c:strCache>
                <c:ptCount val="16"/>
                <c:pt idx="0">
                  <c:v>Chad</c:v>
                </c:pt>
                <c:pt idx="1">
                  <c:v>Equatorial Guinea</c:v>
                </c:pt>
                <c:pt idx="2">
                  <c:v>Botswana</c:v>
                </c:pt>
                <c:pt idx="3">
                  <c:v>Liberia</c:v>
                </c:pt>
                <c:pt idx="4">
                  <c:v>Niger</c:v>
                </c:pt>
                <c:pt idx="5">
                  <c:v>Mali</c:v>
                </c:pt>
                <c:pt idx="6">
                  <c:v>Burundi</c:v>
                </c:pt>
                <c:pt idx="7">
                  <c:v>Guinea-Bissau</c:v>
                </c:pt>
                <c:pt idx="8">
                  <c:v>Namibia</c:v>
                </c:pt>
                <c:pt idx="9">
                  <c:v>Lesotho</c:v>
                </c:pt>
                <c:pt idx="10">
                  <c:v>Angola</c:v>
                </c:pt>
                <c:pt idx="11">
                  <c:v>Sierra Leone</c:v>
                </c:pt>
                <c:pt idx="12">
                  <c:v>Malawi</c:v>
                </c:pt>
                <c:pt idx="13">
                  <c:v>Burkina Faso</c:v>
                </c:pt>
                <c:pt idx="14">
                  <c:v>Mauritania</c:v>
                </c:pt>
                <c:pt idx="15">
                  <c:v>Ghana</c:v>
                </c:pt>
              </c:strCache>
            </c:strRef>
          </c:cat>
          <c:val>
            <c:numRef>
              <c:f>Sheet1!$B$2:$Q$2</c:f>
              <c:numCache>
                <c:formatCode>General</c:formatCode>
                <c:ptCount val="16"/>
                <c:pt idx="0">
                  <c:v>100</c:v>
                </c:pt>
                <c:pt idx="1">
                  <c:v>100</c:v>
                </c:pt>
                <c:pt idx="2">
                  <c:v>93</c:v>
                </c:pt>
                <c:pt idx="3">
                  <c:v>89</c:v>
                </c:pt>
                <c:pt idx="4">
                  <c:v>86</c:v>
                </c:pt>
                <c:pt idx="5">
                  <c:v>79</c:v>
                </c:pt>
                <c:pt idx="6">
                  <c:v>78</c:v>
                </c:pt>
                <c:pt idx="7">
                  <c:v>77</c:v>
                </c:pt>
                <c:pt idx="8">
                  <c:v>72</c:v>
                </c:pt>
                <c:pt idx="9">
                  <c:v>68</c:v>
                </c:pt>
                <c:pt idx="10">
                  <c:v>65</c:v>
                </c:pt>
                <c:pt idx="11">
                  <c:v>60</c:v>
                </c:pt>
                <c:pt idx="12">
                  <c:v>58</c:v>
                </c:pt>
                <c:pt idx="13">
                  <c:v>58</c:v>
                </c:pt>
                <c:pt idx="14">
                  <c:v>55</c:v>
                </c:pt>
                <c:pt idx="15">
                  <c:v>52</c:v>
                </c:pt>
              </c:numCache>
            </c:numRef>
          </c:val>
        </c:ser>
        <c:axId val="209767808"/>
        <c:axId val="219219072"/>
      </c:barChart>
      <c:catAx>
        <c:axId val="209767808"/>
        <c:scaling>
          <c:orientation val="minMax"/>
        </c:scaling>
        <c:axPos val="b"/>
        <c:numFmt formatCode="General" sourceLinked="1"/>
        <c:tickLblPos val="nextTo"/>
        <c:spPr>
          <a:ln w="3175">
            <a:solidFill>
              <a:schemeClr val="tx1"/>
            </a:solidFill>
            <a:prstDash val="solid"/>
          </a:ln>
        </c:spPr>
        <c:txPr>
          <a:bodyPr rot="-5400000" vert="horz"/>
          <a:lstStyle/>
          <a:p>
            <a:pPr>
              <a:defRPr sz="1300" b="0" i="0" u="none" strike="noStrike" baseline="0">
                <a:solidFill>
                  <a:schemeClr val="tx1"/>
                </a:solidFill>
                <a:latin typeface="Arial"/>
                <a:ea typeface="Arial"/>
                <a:cs typeface="Arial"/>
              </a:defRPr>
            </a:pPr>
            <a:endParaRPr lang="en-US"/>
          </a:p>
        </c:txPr>
        <c:crossAx val="219219072"/>
        <c:crosses val="autoZero"/>
        <c:auto val="1"/>
        <c:lblAlgn val="ctr"/>
        <c:lblOffset val="100"/>
        <c:tickLblSkip val="1"/>
        <c:tickMarkSkip val="1"/>
      </c:catAx>
      <c:valAx>
        <c:axId val="219219072"/>
        <c:scaling>
          <c:orientation val="minMax"/>
          <c:max val="100"/>
        </c:scaling>
        <c:axPos val="l"/>
        <c:majorGridlines>
          <c:spPr>
            <a:ln w="3175">
              <a:solidFill>
                <a:schemeClr val="tx1"/>
              </a:solidFill>
              <a:prstDash val="solid"/>
            </a:ln>
          </c:spPr>
        </c:majorGridlines>
        <c:title>
          <c:tx>
            <c:rich>
              <a:bodyPr/>
              <a:lstStyle/>
              <a:p>
                <a:pPr>
                  <a:defRPr sz="1475" b="0" i="0" u="none" strike="noStrike" baseline="0">
                    <a:solidFill>
                      <a:schemeClr val="tx1"/>
                    </a:solidFill>
                    <a:latin typeface="Arial"/>
                    <a:ea typeface="Arial"/>
                    <a:cs typeface="Arial"/>
                  </a:defRPr>
                </a:pPr>
                <a:r>
                  <a:rPr lang="en-US" dirty="0" err="1" smtClean="0"/>
                  <a:t>Pourcentage</a:t>
                </a:r>
                <a:r>
                  <a:rPr lang="en-US" dirty="0" smtClean="0"/>
                  <a:t> de </a:t>
                </a:r>
                <a:r>
                  <a:rPr lang="en-US" dirty="0" err="1" smtClean="0"/>
                  <a:t>demande</a:t>
                </a:r>
                <a:r>
                  <a:rPr lang="en-US" dirty="0" smtClean="0"/>
                  <a:t> </a:t>
                </a:r>
                <a:r>
                  <a:rPr lang="en-US" dirty="0" err="1" smtClean="0"/>
                  <a:t>satisfaite</a:t>
                </a:r>
                <a:r>
                  <a:rPr lang="en-US" dirty="0" smtClean="0"/>
                  <a:t> avec les importations </a:t>
                </a:r>
                <a:endParaRPr lang="en-US" dirty="0"/>
              </a:p>
            </c:rich>
          </c:tx>
          <c:layout>
            <c:manualLayout>
              <c:xMode val="edge"/>
              <c:yMode val="edge"/>
              <c:x val="2.1077283372365349E-2"/>
              <c:y val="4.7311827956989273E-2"/>
            </c:manualLayout>
          </c:layout>
          <c:spPr>
            <a:noFill/>
            <a:ln w="25399">
              <a:noFill/>
            </a:ln>
          </c:spPr>
        </c:title>
        <c:numFmt formatCode="General" sourceLinked="1"/>
        <c:tickLblPos val="nextTo"/>
        <c:spPr>
          <a:ln w="3175">
            <a:solidFill>
              <a:schemeClr val="tx1"/>
            </a:solidFill>
            <a:prstDash val="solid"/>
          </a:ln>
        </c:spPr>
        <c:txPr>
          <a:bodyPr rot="0" vert="horz"/>
          <a:lstStyle/>
          <a:p>
            <a:pPr>
              <a:defRPr sz="1475" b="0" i="0" u="none" strike="noStrike" baseline="0">
                <a:solidFill>
                  <a:schemeClr val="tx1"/>
                </a:solidFill>
                <a:latin typeface="Arial"/>
                <a:ea typeface="Arial"/>
                <a:cs typeface="Arial"/>
              </a:defRPr>
            </a:pPr>
            <a:endParaRPr lang="en-US"/>
          </a:p>
        </c:txPr>
        <c:crossAx val="209767808"/>
        <c:crosses val="autoZero"/>
        <c:crossBetween val="between"/>
      </c:valAx>
      <c:spPr>
        <a:noFill/>
        <a:ln w="12700">
          <a:solidFill>
            <a:schemeClr val="tx1"/>
          </a:solidFill>
          <a:prstDash val="solid"/>
        </a:ln>
      </c:spPr>
    </c:plotArea>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951167728237792"/>
          <c:y val="3.0805687203791472E-2"/>
          <c:w val="0.86199575371549975"/>
          <c:h val="0.5876777251184836"/>
        </c:manualLayout>
      </c:layout>
      <c:barChart>
        <c:barDir val="col"/>
        <c:grouping val="stacked"/>
        <c:ser>
          <c:idx val="0"/>
          <c:order val="0"/>
          <c:tx>
            <c:strRef>
              <c:f>Sheet1!$A$2</c:f>
              <c:strCache>
                <c:ptCount val="1"/>
                <c:pt idx="0">
                  <c:v>Pertes non compt.</c:v>
                </c:pt>
              </c:strCache>
            </c:strRef>
          </c:tx>
          <c:spPr>
            <a:solidFill>
              <a:srgbClr val="993300"/>
            </a:solidFill>
            <a:ln w="13779">
              <a:solidFill>
                <a:schemeClr val="tx1"/>
              </a:solidFill>
              <a:prstDash val="solid"/>
            </a:ln>
          </c:spPr>
          <c:dLbls>
            <c:dLbl>
              <c:idx val="2"/>
              <c:layout>
                <c:manualLayout>
                  <c:x val="-9.0643739045114229E-3"/>
                  <c:y val="-2.9746279834031178E-2"/>
                </c:manualLayout>
              </c:layout>
              <c:tx>
                <c:rich>
                  <a:bodyPr/>
                  <a:lstStyle/>
                  <a:p>
                    <a:pPr>
                      <a:defRPr sz="1302" b="1" i="0" u="none" strike="noStrike" baseline="0">
                        <a:solidFill>
                          <a:schemeClr val="tx1"/>
                        </a:solidFill>
                        <a:latin typeface="Arial Unicode MS"/>
                        <a:ea typeface="Arial Unicode MS"/>
                        <a:cs typeface="Arial Unicode MS"/>
                      </a:defRPr>
                    </a:pPr>
                    <a:r>
                      <a:rPr lang="en-US"/>
                      <a:t>0.002</a:t>
                    </a:r>
                  </a:p>
                </c:rich>
              </c:tx>
              <c:spPr>
                <a:noFill/>
                <a:ln w="27557">
                  <a:noFill/>
                </a:ln>
              </c:spPr>
              <c:dLblPos val="ctr"/>
            </c:dLbl>
            <c:numFmt formatCode="0.0" sourceLinked="0"/>
            <c:spPr>
              <a:noFill/>
              <a:ln w="27557">
                <a:noFill/>
              </a:ln>
            </c:spPr>
            <c:txPr>
              <a:bodyPr/>
              <a:lstStyle/>
              <a:p>
                <a:pPr>
                  <a:defRPr sz="1302" b="1" i="0" u="none" strike="noStrike" baseline="0">
                    <a:solidFill>
                      <a:schemeClr val="tx1"/>
                    </a:solidFill>
                    <a:latin typeface="Arial Unicode MS"/>
                    <a:ea typeface="Arial Unicode MS"/>
                    <a:cs typeface="Arial Unicode MS"/>
                  </a:defRPr>
                </a:pPr>
                <a:endParaRPr lang="en-US"/>
              </a:p>
            </c:txPr>
            <c:showVal val="1"/>
          </c:dLbls>
          <c:cat>
            <c:strRef>
              <c:f>Sheet1!$B$1:$F$1</c:f>
              <c:strCache>
                <c:ptCount val="5"/>
                <c:pt idx="0">
                  <c:v>PFR Non Fragile</c:v>
                </c:pt>
                <c:pt idx="1">
                  <c:v>PFR Fragile</c:v>
                </c:pt>
                <c:pt idx="2">
                  <c:v>PRI</c:v>
                </c:pt>
                <c:pt idx="3">
                  <c:v>Riches en ressources</c:v>
                </c:pt>
                <c:pt idx="4">
                  <c:v>ASS</c:v>
                </c:pt>
              </c:strCache>
            </c:strRef>
          </c:cat>
          <c:val>
            <c:numRef>
              <c:f>Sheet1!$B$2:$F$2</c:f>
              <c:numCache>
                <c:formatCode>General</c:formatCode>
                <c:ptCount val="5"/>
                <c:pt idx="0">
                  <c:v>1.2813999999999999</c:v>
                </c:pt>
                <c:pt idx="1">
                  <c:v>0.4709000000000001</c:v>
                </c:pt>
                <c:pt idx="2">
                  <c:v>2.8000000000000004E-3</c:v>
                </c:pt>
                <c:pt idx="3">
                  <c:v>0.37630000000000008</c:v>
                </c:pt>
                <c:pt idx="4">
                  <c:v>0.2296</c:v>
                </c:pt>
              </c:numCache>
            </c:numRef>
          </c:val>
        </c:ser>
        <c:ser>
          <c:idx val="1"/>
          <c:order val="1"/>
          <c:tx>
            <c:strRef>
              <c:f>Sheet1!$A$3</c:f>
              <c:strCache>
                <c:ptCount val="1"/>
                <c:pt idx="0">
                  <c:v>Perception ineffic.</c:v>
                </c:pt>
              </c:strCache>
            </c:strRef>
          </c:tx>
          <c:spPr>
            <a:solidFill>
              <a:srgbClr val="FFCC99"/>
            </a:solidFill>
            <a:ln w="13779">
              <a:solidFill>
                <a:schemeClr val="tx1"/>
              </a:solidFill>
              <a:prstDash val="solid"/>
            </a:ln>
          </c:spPr>
          <c:dLbls>
            <c:dLbl>
              <c:idx val="2"/>
              <c:layout>
                <c:manualLayout>
                  <c:x val="-9.0643739045114229E-3"/>
                  <c:y val="-8.3943033287644284E-2"/>
                </c:manualLayout>
              </c:layout>
              <c:tx>
                <c:rich>
                  <a:bodyPr/>
                  <a:lstStyle/>
                  <a:p>
                    <a:pPr>
                      <a:defRPr sz="1302" b="1" i="0" u="none" strike="noStrike" baseline="0">
                        <a:solidFill>
                          <a:schemeClr val="tx1"/>
                        </a:solidFill>
                        <a:latin typeface="Arial Unicode MS"/>
                        <a:ea typeface="Arial Unicode MS"/>
                        <a:cs typeface="Arial Unicode MS"/>
                      </a:defRPr>
                    </a:pPr>
                    <a:r>
                      <a:rPr lang="en-US"/>
                      <a:t>0.003</a:t>
                    </a:r>
                  </a:p>
                </c:rich>
              </c:tx>
              <c:spPr>
                <a:noFill/>
                <a:ln w="27557">
                  <a:noFill/>
                </a:ln>
              </c:spPr>
              <c:dLblPos val="ctr"/>
            </c:dLbl>
            <c:numFmt formatCode="0.0" sourceLinked="0"/>
            <c:spPr>
              <a:noFill/>
              <a:ln w="27557">
                <a:noFill/>
              </a:ln>
            </c:spPr>
            <c:txPr>
              <a:bodyPr/>
              <a:lstStyle/>
              <a:p>
                <a:pPr>
                  <a:defRPr sz="1302" b="1" i="0" u="none" strike="noStrike" baseline="0">
                    <a:solidFill>
                      <a:schemeClr val="tx1"/>
                    </a:solidFill>
                    <a:latin typeface="Arial Unicode MS"/>
                    <a:ea typeface="Arial Unicode MS"/>
                    <a:cs typeface="Arial Unicode MS"/>
                  </a:defRPr>
                </a:pPr>
                <a:endParaRPr lang="en-US"/>
              </a:p>
            </c:txPr>
            <c:showVal val="1"/>
          </c:dLbls>
          <c:cat>
            <c:strRef>
              <c:f>Sheet1!$B$1:$F$1</c:f>
              <c:strCache>
                <c:ptCount val="5"/>
                <c:pt idx="0">
                  <c:v>PFR Non Fragile</c:v>
                </c:pt>
                <c:pt idx="1">
                  <c:v>PFR Fragile</c:v>
                </c:pt>
                <c:pt idx="2">
                  <c:v>PRI</c:v>
                </c:pt>
                <c:pt idx="3">
                  <c:v>Riches en ressources</c:v>
                </c:pt>
                <c:pt idx="4">
                  <c:v>ASS</c:v>
                </c:pt>
              </c:strCache>
            </c:strRef>
          </c:cat>
          <c:val>
            <c:numRef>
              <c:f>Sheet1!$B$3:$F$3</c:f>
              <c:numCache>
                <c:formatCode>General</c:formatCode>
                <c:ptCount val="5"/>
                <c:pt idx="0">
                  <c:v>3.3803000000000001</c:v>
                </c:pt>
                <c:pt idx="1">
                  <c:v>0.52759999999999996</c:v>
                </c:pt>
                <c:pt idx="2">
                  <c:v>2.3999999999999998E-3</c:v>
                </c:pt>
                <c:pt idx="3">
                  <c:v>0.4386000000000001</c:v>
                </c:pt>
                <c:pt idx="4">
                  <c:v>0.29310000000000008</c:v>
                </c:pt>
              </c:numCache>
            </c:numRef>
          </c:val>
        </c:ser>
        <c:dLbls>
          <c:showVal val="1"/>
        </c:dLbls>
        <c:overlap val="100"/>
        <c:axId val="219245184"/>
        <c:axId val="219259264"/>
      </c:barChart>
      <c:catAx>
        <c:axId val="219245184"/>
        <c:scaling>
          <c:orientation val="minMax"/>
        </c:scaling>
        <c:axPos val="b"/>
        <c:numFmt formatCode="General" sourceLinked="1"/>
        <c:majorTickMark val="none"/>
        <c:tickLblPos val="nextTo"/>
        <c:spPr>
          <a:ln w="3444">
            <a:solidFill>
              <a:schemeClr val="tx1"/>
            </a:solidFill>
            <a:prstDash val="solid"/>
          </a:ln>
        </c:spPr>
        <c:txPr>
          <a:bodyPr rot="0" vert="horz"/>
          <a:lstStyle/>
          <a:p>
            <a:pPr>
              <a:defRPr sz="1518" b="0" i="0" u="none" strike="noStrike" baseline="0">
                <a:solidFill>
                  <a:schemeClr val="tx1"/>
                </a:solidFill>
                <a:latin typeface="Arial Unicode MS"/>
                <a:ea typeface="Arial Unicode MS"/>
                <a:cs typeface="Arial Unicode MS"/>
              </a:defRPr>
            </a:pPr>
            <a:endParaRPr lang="en-US"/>
          </a:p>
        </c:txPr>
        <c:crossAx val="219259264"/>
        <c:crosses val="autoZero"/>
        <c:auto val="1"/>
        <c:lblAlgn val="ctr"/>
        <c:lblOffset val="100"/>
        <c:tickLblSkip val="1"/>
        <c:tickMarkSkip val="1"/>
      </c:catAx>
      <c:valAx>
        <c:axId val="219259264"/>
        <c:scaling>
          <c:orientation val="minMax"/>
          <c:max val="5"/>
          <c:min val="0"/>
        </c:scaling>
        <c:axPos val="l"/>
        <c:majorGridlines>
          <c:spPr>
            <a:ln w="3444">
              <a:solidFill>
                <a:schemeClr val="tx1"/>
              </a:solidFill>
              <a:prstDash val="solid"/>
            </a:ln>
          </c:spPr>
        </c:majorGridlines>
        <c:title>
          <c:tx>
            <c:rich>
              <a:bodyPr/>
              <a:lstStyle/>
              <a:p>
                <a:pPr>
                  <a:defRPr sz="1517" b="1" i="0" u="none" strike="noStrike" baseline="0">
                    <a:solidFill>
                      <a:srgbClr val="000000"/>
                    </a:solidFill>
                    <a:latin typeface="Arial Unicode MS"/>
                    <a:ea typeface="Arial Unicode MS"/>
                    <a:cs typeface="Arial Unicode MS"/>
                  </a:defRPr>
                </a:pPr>
                <a:r>
                  <a:rPr lang="en-US" dirty="0" err="1" smtClean="0"/>
                  <a:t>pourcentage</a:t>
                </a:r>
                <a:r>
                  <a:rPr lang="en-US" dirty="0" smtClean="0"/>
                  <a:t> du PIB</a:t>
                </a:r>
                <a:endParaRPr lang="en-US" dirty="0"/>
              </a:p>
            </c:rich>
          </c:tx>
          <c:layout>
            <c:manualLayout>
              <c:xMode val="edge"/>
              <c:yMode val="edge"/>
              <c:x val="6.3694066666500704E-3"/>
              <c:y val="9.9525906128756211E-2"/>
            </c:manualLayout>
          </c:layout>
          <c:spPr>
            <a:noFill/>
            <a:ln w="27557">
              <a:noFill/>
            </a:ln>
          </c:spPr>
        </c:title>
        <c:numFmt formatCode="General" sourceLinked="1"/>
        <c:tickLblPos val="nextTo"/>
        <c:spPr>
          <a:ln w="3444">
            <a:solidFill>
              <a:schemeClr val="tx1"/>
            </a:solidFill>
            <a:prstDash val="solid"/>
          </a:ln>
        </c:spPr>
        <c:txPr>
          <a:bodyPr rot="0" vert="horz"/>
          <a:lstStyle/>
          <a:p>
            <a:pPr>
              <a:defRPr sz="949" b="0" i="0" u="none" strike="noStrike" baseline="0">
                <a:solidFill>
                  <a:schemeClr val="tx1"/>
                </a:solidFill>
                <a:latin typeface="Arial Unicode MS"/>
                <a:ea typeface="Arial Unicode MS"/>
                <a:cs typeface="Arial Unicode MS"/>
              </a:defRPr>
            </a:pPr>
            <a:endParaRPr lang="en-US"/>
          </a:p>
        </c:txPr>
        <c:crossAx val="219245184"/>
        <c:crosses val="autoZero"/>
        <c:crossBetween val="between"/>
        <c:majorUnit val="1"/>
      </c:valAx>
      <c:spPr>
        <a:noFill/>
        <a:ln w="13779">
          <a:solidFill>
            <a:schemeClr val="tx1"/>
          </a:solidFill>
          <a:prstDash val="solid"/>
        </a:ln>
      </c:spPr>
    </c:plotArea>
    <c:legend>
      <c:legendPos val="b"/>
      <c:layout>
        <c:manualLayout>
          <c:xMode val="edge"/>
          <c:yMode val="edge"/>
          <c:x val="0.2653928849123664"/>
          <c:y val="0.81279630866952768"/>
          <c:w val="0.5605096122807498"/>
          <c:h val="0.13270144294134456"/>
        </c:manualLayout>
      </c:layout>
      <c:spPr>
        <a:noFill/>
        <a:ln w="27557">
          <a:noFill/>
        </a:ln>
      </c:spPr>
      <c:txPr>
        <a:bodyPr/>
        <a:lstStyle/>
        <a:p>
          <a:pPr>
            <a:defRPr sz="1394" b="0" i="0" u="none" strike="noStrike" baseline="0">
              <a:solidFill>
                <a:schemeClr val="tx1"/>
              </a:solidFill>
              <a:latin typeface="Arial Unicode MS"/>
              <a:ea typeface="Arial Unicode MS"/>
              <a:cs typeface="Arial Unicode MS"/>
            </a:defRPr>
          </a:pPr>
          <a:endParaRPr lang="en-US"/>
        </a:p>
      </c:txPr>
    </c:legend>
    <c:plotVisOnly val="1"/>
    <c:dispBlanksAs val="gap"/>
  </c:chart>
  <c:spPr>
    <a:noFill/>
    <a:ln w="3444">
      <a:solidFill>
        <a:schemeClr val="tx1"/>
      </a:solidFill>
      <a:prstDash val="solid"/>
    </a:ln>
  </c:spPr>
  <c:txPr>
    <a:bodyPr/>
    <a:lstStyle/>
    <a:p>
      <a:pPr>
        <a:defRPr sz="1953" b="1" i="0" u="none" strike="noStrike" baseline="0">
          <a:solidFill>
            <a:schemeClr val="tx1"/>
          </a:solidFill>
          <a:latin typeface="Arial Unicode MS"/>
          <a:ea typeface="Arial Unicode MS"/>
          <a:cs typeface="Arial Unicode MS"/>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669654289372599"/>
          <c:y val="6.5162907268170422E-2"/>
          <c:w val="0.76824583866837426"/>
          <c:h val="0.54887218045112773"/>
        </c:manualLayout>
      </c:layout>
      <c:barChart>
        <c:barDir val="col"/>
        <c:grouping val="clustered"/>
        <c:ser>
          <c:idx val="0"/>
          <c:order val="0"/>
          <c:tx>
            <c:strRef>
              <c:f>Sheet1!$B$2</c:f>
              <c:strCache>
                <c:ptCount val="1"/>
                <c:pt idx="0">
                  <c:v>Oui</c:v>
                </c:pt>
              </c:strCache>
            </c:strRef>
          </c:tx>
          <c:spPr>
            <a:solidFill>
              <a:schemeClr val="accent1"/>
            </a:solidFill>
            <a:ln w="13305">
              <a:solidFill>
                <a:srgbClr val="000000"/>
              </a:solidFill>
              <a:prstDash val="solid"/>
            </a:ln>
          </c:spPr>
          <c:cat>
            <c:strRef>
              <c:f>Sheet1!$A$3:$A$7</c:f>
              <c:strCache>
                <c:ptCount val="5"/>
                <c:pt idx="0">
                  <c:v>Contrats performance avec incitatifs</c:v>
                </c:pt>
                <c:pt idx="1">
                  <c:v>Contrat de gestion our concession</c:v>
                </c:pt>
                <c:pt idx="2">
                  <c:v>Gouvernance élevée</c:v>
                </c:pt>
                <c:pt idx="3">
                  <c:v>Règlementation forte</c:v>
                </c:pt>
                <c:pt idx="4">
                  <c:v>Réforme importante</c:v>
                </c:pt>
              </c:strCache>
            </c:strRef>
          </c:cat>
          <c:val>
            <c:numRef>
              <c:f>Sheet1!$B$3:$B$7</c:f>
              <c:numCache>
                <c:formatCode>_(* #,##0.00_);_(* \(#,##0.00\);_(* "-"??_);_(@_)</c:formatCode>
                <c:ptCount val="5"/>
                <c:pt idx="0">
                  <c:v>51.421310379450908</c:v>
                </c:pt>
                <c:pt idx="1">
                  <c:v>56.623514926740356</c:v>
                </c:pt>
                <c:pt idx="2">
                  <c:v>45.097340287019648</c:v>
                </c:pt>
                <c:pt idx="3">
                  <c:v>58.898594468553128</c:v>
                </c:pt>
                <c:pt idx="4">
                  <c:v>59.437988506304976</c:v>
                </c:pt>
              </c:numCache>
            </c:numRef>
          </c:val>
        </c:ser>
        <c:ser>
          <c:idx val="1"/>
          <c:order val="1"/>
          <c:tx>
            <c:strRef>
              <c:f>Sheet1!$C$2</c:f>
              <c:strCache>
                <c:ptCount val="1"/>
                <c:pt idx="0">
                  <c:v>Non</c:v>
                </c:pt>
              </c:strCache>
            </c:strRef>
          </c:tx>
          <c:spPr>
            <a:solidFill>
              <a:srgbClr val="FFCC99"/>
            </a:solidFill>
            <a:ln w="13305">
              <a:solidFill>
                <a:srgbClr val="000000"/>
              </a:solidFill>
              <a:prstDash val="solid"/>
            </a:ln>
          </c:spPr>
          <c:cat>
            <c:strRef>
              <c:f>Sheet1!$A$3:$A$7</c:f>
              <c:strCache>
                <c:ptCount val="5"/>
                <c:pt idx="0">
                  <c:v>Contrats performance avec incitatifs</c:v>
                </c:pt>
                <c:pt idx="1">
                  <c:v>Contrat de gestion our concession</c:v>
                </c:pt>
                <c:pt idx="2">
                  <c:v>Gouvernance élevée</c:v>
                </c:pt>
                <c:pt idx="3">
                  <c:v>Règlementation forte</c:v>
                </c:pt>
                <c:pt idx="4">
                  <c:v>Réforme importante</c:v>
                </c:pt>
              </c:strCache>
            </c:strRef>
          </c:cat>
          <c:val>
            <c:numRef>
              <c:f>Sheet1!$C$3:$C$7</c:f>
              <c:numCache>
                <c:formatCode>_(* #,##0.00_);_(* \(#,##0.00\);_(* "-"??_);_(@_)</c:formatCode>
                <c:ptCount val="5"/>
                <c:pt idx="0">
                  <c:v>340.68753083285196</c:v>
                </c:pt>
                <c:pt idx="1">
                  <c:v>205.25158717750534</c:v>
                </c:pt>
                <c:pt idx="2">
                  <c:v>282.83468281756615</c:v>
                </c:pt>
                <c:pt idx="3">
                  <c:v>248.01994521928458</c:v>
                </c:pt>
                <c:pt idx="4">
                  <c:v>268.49403459828056</c:v>
                </c:pt>
              </c:numCache>
            </c:numRef>
          </c:val>
        </c:ser>
        <c:axId val="219296512"/>
        <c:axId val="219298048"/>
      </c:barChart>
      <c:catAx>
        <c:axId val="219296512"/>
        <c:scaling>
          <c:orientation val="minMax"/>
        </c:scaling>
        <c:axPos val="b"/>
        <c:numFmt formatCode="General" sourceLinked="1"/>
        <c:tickLblPos val="nextTo"/>
        <c:spPr>
          <a:ln w="3326">
            <a:solidFill>
              <a:srgbClr val="000000"/>
            </a:solidFill>
            <a:prstDash val="solid"/>
          </a:ln>
        </c:spPr>
        <c:txPr>
          <a:bodyPr rot="-5400000" vert="horz"/>
          <a:lstStyle/>
          <a:p>
            <a:pPr>
              <a:defRPr sz="1388" b="0" i="0" u="none" strike="noStrike" baseline="0">
                <a:solidFill>
                  <a:srgbClr val="000000"/>
                </a:solidFill>
                <a:latin typeface="Arial"/>
                <a:ea typeface="Arial"/>
                <a:cs typeface="Arial"/>
              </a:defRPr>
            </a:pPr>
            <a:endParaRPr lang="en-US"/>
          </a:p>
        </c:txPr>
        <c:crossAx val="219298048"/>
        <c:crosses val="autoZero"/>
        <c:auto val="1"/>
        <c:lblAlgn val="ctr"/>
        <c:lblOffset val="100"/>
        <c:tickLblSkip val="1"/>
        <c:tickMarkSkip val="1"/>
      </c:catAx>
      <c:valAx>
        <c:axId val="219298048"/>
        <c:scaling>
          <c:orientation val="minMax"/>
        </c:scaling>
        <c:axPos val="l"/>
        <c:majorGridlines>
          <c:spPr>
            <a:ln w="3326">
              <a:solidFill>
                <a:srgbClr val="000000"/>
              </a:solidFill>
              <a:prstDash val="solid"/>
            </a:ln>
          </c:spPr>
        </c:majorGridlines>
        <c:title>
          <c:tx>
            <c:rich>
              <a:bodyPr/>
              <a:lstStyle/>
              <a:p>
                <a:pPr>
                  <a:defRPr sz="1179" b="1" i="0" u="none" strike="noStrike" baseline="0">
                    <a:solidFill>
                      <a:srgbClr val="000000"/>
                    </a:solidFill>
                    <a:latin typeface="Arial"/>
                    <a:ea typeface="Arial"/>
                    <a:cs typeface="Arial"/>
                  </a:defRPr>
                </a:pPr>
                <a:r>
                  <a:rPr lang="en-US" dirty="0" err="1" smtClean="0"/>
                  <a:t>Coût</a:t>
                </a:r>
                <a:r>
                  <a:rPr lang="en-US" baseline="0" dirty="0" smtClean="0"/>
                  <a:t> </a:t>
                </a:r>
                <a:r>
                  <a:rPr lang="en-US" baseline="0" dirty="0" err="1" smtClean="0"/>
                  <a:t>moyen</a:t>
                </a:r>
                <a:r>
                  <a:rPr lang="en-US" baseline="0" dirty="0" smtClean="0"/>
                  <a:t> des </a:t>
                </a:r>
                <a:r>
                  <a:rPr lang="en-US" baseline="0" dirty="0" err="1" smtClean="0"/>
                  <a:t>pertes</a:t>
                </a:r>
                <a:r>
                  <a:rPr lang="en-US" baseline="0" dirty="0" smtClean="0"/>
                  <a:t> techniques et des </a:t>
                </a:r>
                <a:r>
                  <a:rPr lang="en-US" baseline="0" dirty="0" err="1" smtClean="0"/>
                  <a:t>pertes</a:t>
                </a:r>
                <a:r>
                  <a:rPr lang="en-US" baseline="0" dirty="0" smtClean="0"/>
                  <a:t> </a:t>
                </a:r>
                <a:r>
                  <a:rPr lang="en-US" baseline="0" dirty="0" err="1" smtClean="0"/>
                  <a:t>dans</a:t>
                </a:r>
                <a:r>
                  <a:rPr lang="en-US" baseline="0" dirty="0" smtClean="0"/>
                  <a:t> la perception des </a:t>
                </a:r>
                <a:r>
                  <a:rPr lang="en-US" baseline="0" dirty="0" err="1" smtClean="0"/>
                  <a:t>recettes</a:t>
                </a:r>
                <a:r>
                  <a:rPr lang="en-US" baseline="0" dirty="0" smtClean="0"/>
                  <a:t> en </a:t>
                </a:r>
                <a:r>
                  <a:rPr lang="en-US" baseline="0" dirty="0" err="1" smtClean="0"/>
                  <a:t>pourcentage</a:t>
                </a:r>
                <a:r>
                  <a:rPr lang="en-US" baseline="0" dirty="0" smtClean="0"/>
                  <a:t> des </a:t>
                </a:r>
                <a:r>
                  <a:rPr lang="en-US" baseline="0" dirty="0" err="1" smtClean="0"/>
                  <a:t>montants</a:t>
                </a:r>
                <a:r>
                  <a:rPr lang="en-US" baseline="0" dirty="0" smtClean="0"/>
                  <a:t> </a:t>
                </a:r>
                <a:r>
                  <a:rPr lang="en-US" baseline="0" dirty="0" err="1" smtClean="0"/>
                  <a:t>facturés</a:t>
                </a:r>
                <a:r>
                  <a:rPr lang="en-US" baseline="0" dirty="0" smtClean="0"/>
                  <a:t> </a:t>
                </a:r>
                <a:endParaRPr lang="en-US" dirty="0"/>
              </a:p>
            </c:rich>
          </c:tx>
          <c:layout>
            <c:manualLayout>
              <c:xMode val="edge"/>
              <c:yMode val="edge"/>
              <c:x val="3.8511475798635167E-3"/>
              <c:y val="0"/>
            </c:manualLayout>
          </c:layout>
          <c:spPr>
            <a:noFill/>
            <a:ln w="26610">
              <a:noFill/>
            </a:ln>
          </c:spPr>
        </c:title>
        <c:numFmt formatCode="_(* #,##0_);_(* \(#,##0\);_(* &quot;-&quot;??_);_(@_)" sourceLinked="0"/>
        <c:tickLblPos val="nextTo"/>
        <c:spPr>
          <a:ln w="3326">
            <a:solidFill>
              <a:srgbClr val="000000"/>
            </a:solidFill>
            <a:prstDash val="solid"/>
          </a:ln>
        </c:spPr>
        <c:txPr>
          <a:bodyPr rot="0" vert="horz"/>
          <a:lstStyle/>
          <a:p>
            <a:pPr>
              <a:defRPr sz="1388" b="0" i="0" u="none" strike="noStrike" baseline="0">
                <a:solidFill>
                  <a:srgbClr val="000000"/>
                </a:solidFill>
                <a:latin typeface="Arial"/>
                <a:ea typeface="Arial"/>
                <a:cs typeface="Arial"/>
              </a:defRPr>
            </a:pPr>
            <a:endParaRPr lang="en-US"/>
          </a:p>
        </c:txPr>
        <c:crossAx val="219296512"/>
        <c:crosses val="autoZero"/>
        <c:crossBetween val="between"/>
      </c:valAx>
      <c:spPr>
        <a:noFill/>
        <a:ln w="13305">
          <a:solidFill>
            <a:srgbClr val="808080"/>
          </a:solidFill>
          <a:prstDash val="solid"/>
        </a:ln>
      </c:spPr>
    </c:plotArea>
    <c:legend>
      <c:legendPos val="r"/>
      <c:layout>
        <c:manualLayout>
          <c:xMode val="edge"/>
          <c:yMode val="edge"/>
          <c:x val="0.77535295127593784"/>
          <c:y val="2.259561584685121E-2"/>
          <c:w val="0.21052630871322819"/>
          <c:h val="0.14339299342152959"/>
        </c:manualLayout>
      </c:layout>
      <c:spPr>
        <a:solidFill>
          <a:srgbClr val="FFFFFF"/>
        </a:solidFill>
        <a:ln w="3326">
          <a:solidFill>
            <a:srgbClr val="000000"/>
          </a:solidFill>
          <a:prstDash val="solid"/>
        </a:ln>
      </c:spPr>
      <c:txPr>
        <a:bodyPr/>
        <a:lstStyle/>
        <a:p>
          <a:pPr>
            <a:defRPr sz="1346" b="0" i="0" u="none" strike="noStrike" baseline="0">
              <a:solidFill>
                <a:srgbClr val="000000"/>
              </a:solidFill>
              <a:latin typeface="Arial"/>
              <a:ea typeface="Arial"/>
              <a:cs typeface="Arial"/>
            </a:defRPr>
          </a:pPr>
          <a:endParaRPr lang="en-US"/>
        </a:p>
      </c:txPr>
    </c:legend>
    <c:dispBlanksAs val="gap"/>
  </c:chart>
  <c:spPr>
    <a:noFill/>
    <a:ln>
      <a:noFill/>
    </a:ln>
  </c:spPr>
  <c:txPr>
    <a:bodyPr/>
    <a:lstStyle/>
    <a:p>
      <a:pPr>
        <a:defRPr sz="498" b="0" i="0" u="none" strike="noStrike" baseline="0">
          <a:solidFill>
            <a:srgbClr val="000000"/>
          </a:solidFill>
          <a:latin typeface="Arial"/>
          <a:ea typeface="Arial"/>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6595744680851071"/>
          <c:y val="0.12056737588652487"/>
          <c:w val="0.77446808510638299"/>
          <c:h val="0.46335697399527243"/>
        </c:manualLayout>
      </c:layout>
      <c:barChart>
        <c:barDir val="col"/>
        <c:grouping val="stacked"/>
        <c:ser>
          <c:idx val="0"/>
          <c:order val="0"/>
          <c:tx>
            <c:strRef>
              <c:f>Sheet1!$A$2</c:f>
              <c:strCache>
                <c:ptCount val="1"/>
                <c:pt idx="0">
                  <c:v>Energy</c:v>
                </c:pt>
              </c:strCache>
            </c:strRef>
          </c:tx>
          <c:spPr>
            <a:solidFill>
              <a:srgbClr val="FFCC99"/>
            </a:solidFill>
            <a:ln w="13844">
              <a:solidFill>
                <a:schemeClr val="tx1"/>
              </a:solidFill>
              <a:prstDash val="solid"/>
            </a:ln>
          </c:spPr>
          <c:cat>
            <c:strRef>
              <c:f>Sheet1!$B$1:$E$1</c:f>
              <c:strCache>
                <c:ptCount val="4"/>
                <c:pt idx="0">
                  <c:v>PFR</c:v>
                </c:pt>
                <c:pt idx="1">
                  <c:v>ASS</c:v>
                </c:pt>
                <c:pt idx="2">
                  <c:v>Exp. Pétrole</c:v>
                </c:pt>
                <c:pt idx="3">
                  <c:v>PRI</c:v>
                </c:pt>
              </c:strCache>
            </c:strRef>
          </c:cat>
          <c:val>
            <c:numRef>
              <c:f>Sheet1!$B$2:$E$2</c:f>
              <c:numCache>
                <c:formatCode>General</c:formatCode>
                <c:ptCount val="4"/>
                <c:pt idx="0">
                  <c:v>0.82000000000000006</c:v>
                </c:pt>
                <c:pt idx="1">
                  <c:v>0.32000000000000006</c:v>
                </c:pt>
                <c:pt idx="2">
                  <c:v>0.5</c:v>
                </c:pt>
                <c:pt idx="3">
                  <c:v>1.0000000000000002E-2</c:v>
                </c:pt>
              </c:numCache>
            </c:numRef>
          </c:val>
        </c:ser>
        <c:overlap val="100"/>
        <c:axId val="219326336"/>
        <c:axId val="219327872"/>
      </c:barChart>
      <c:catAx>
        <c:axId val="219326336"/>
        <c:scaling>
          <c:orientation val="minMax"/>
        </c:scaling>
        <c:axPos val="b"/>
        <c:numFmt formatCode="General" sourceLinked="1"/>
        <c:majorTickMark val="none"/>
        <c:tickLblPos val="nextTo"/>
        <c:spPr>
          <a:ln w="3461">
            <a:solidFill>
              <a:schemeClr val="tx1"/>
            </a:solidFill>
            <a:prstDash val="solid"/>
          </a:ln>
        </c:spPr>
        <c:txPr>
          <a:bodyPr rot="-5400000" vert="horz"/>
          <a:lstStyle/>
          <a:p>
            <a:pPr>
              <a:defRPr sz="1526" b="1" i="0" u="none" strike="noStrike" baseline="0">
                <a:solidFill>
                  <a:schemeClr val="tx1"/>
                </a:solidFill>
                <a:latin typeface="Arial Unicode MS"/>
                <a:ea typeface="Arial Unicode MS"/>
                <a:cs typeface="Arial Unicode MS"/>
              </a:defRPr>
            </a:pPr>
            <a:endParaRPr lang="en-US"/>
          </a:p>
        </c:txPr>
        <c:crossAx val="219327872"/>
        <c:crosses val="autoZero"/>
        <c:auto val="1"/>
        <c:lblAlgn val="ctr"/>
        <c:lblOffset val="100"/>
        <c:tickLblSkip val="1"/>
        <c:tickMarkSkip val="1"/>
      </c:catAx>
      <c:valAx>
        <c:axId val="219327872"/>
        <c:scaling>
          <c:orientation val="minMax"/>
          <c:max val="1"/>
        </c:scaling>
        <c:axPos val="l"/>
        <c:majorGridlines>
          <c:spPr>
            <a:ln w="3461">
              <a:solidFill>
                <a:schemeClr val="tx1"/>
              </a:solidFill>
              <a:prstDash val="solid"/>
            </a:ln>
          </c:spPr>
        </c:majorGridlines>
        <c:title>
          <c:tx>
            <c:rich>
              <a:bodyPr/>
              <a:lstStyle/>
              <a:p>
                <a:pPr>
                  <a:defRPr sz="1525" b="1" i="0" u="none" strike="noStrike" baseline="0">
                    <a:solidFill>
                      <a:srgbClr val="000000"/>
                    </a:solidFill>
                    <a:latin typeface="Arial Unicode MS"/>
                    <a:ea typeface="Arial Unicode MS"/>
                    <a:cs typeface="Arial Unicode MS"/>
                  </a:defRPr>
                </a:pPr>
                <a:r>
                  <a:rPr lang="en-US" dirty="0" err="1" smtClean="0"/>
                  <a:t>Pourcentage</a:t>
                </a:r>
                <a:r>
                  <a:rPr lang="en-US" dirty="0" smtClean="0"/>
                  <a:t> du PIB</a:t>
                </a:r>
                <a:endParaRPr lang="en-US" dirty="0"/>
              </a:p>
            </c:rich>
          </c:tx>
          <c:layout>
            <c:manualLayout>
              <c:xMode val="edge"/>
              <c:yMode val="edge"/>
              <c:x val="0"/>
              <c:y val="0.12765952951219089"/>
            </c:manualLayout>
          </c:layout>
          <c:spPr>
            <a:noFill/>
            <a:ln w="27687">
              <a:noFill/>
            </a:ln>
          </c:spPr>
        </c:title>
        <c:numFmt formatCode="0.0" sourceLinked="0"/>
        <c:tickLblPos val="nextTo"/>
        <c:spPr>
          <a:ln w="3461">
            <a:solidFill>
              <a:schemeClr val="tx1"/>
            </a:solidFill>
            <a:prstDash val="solid"/>
          </a:ln>
        </c:spPr>
        <c:txPr>
          <a:bodyPr rot="0" vert="horz"/>
          <a:lstStyle/>
          <a:p>
            <a:pPr>
              <a:defRPr sz="1526" b="1" i="0" u="none" strike="noStrike" baseline="0">
                <a:solidFill>
                  <a:schemeClr val="tx1"/>
                </a:solidFill>
                <a:latin typeface="Arial Unicode MS"/>
                <a:ea typeface="Arial Unicode MS"/>
                <a:cs typeface="Arial Unicode MS"/>
              </a:defRPr>
            </a:pPr>
            <a:endParaRPr lang="en-US"/>
          </a:p>
        </c:txPr>
        <c:crossAx val="219326336"/>
        <c:crosses val="autoZero"/>
        <c:crossBetween val="between"/>
        <c:majorUnit val="0.2"/>
      </c:valAx>
      <c:spPr>
        <a:noFill/>
        <a:ln w="13844">
          <a:solidFill>
            <a:schemeClr val="tx1"/>
          </a:solidFill>
          <a:prstDash val="solid"/>
        </a:ln>
      </c:spPr>
    </c:plotArea>
    <c:plotVisOnly val="1"/>
    <c:dispBlanksAs val="gap"/>
  </c:chart>
  <c:spPr>
    <a:noFill/>
    <a:ln w="3461">
      <a:solidFill>
        <a:schemeClr val="tx1"/>
      </a:solidFill>
      <a:prstDash val="solid"/>
    </a:ln>
  </c:spPr>
  <c:txPr>
    <a:bodyPr/>
    <a:lstStyle/>
    <a:p>
      <a:pPr>
        <a:defRPr sz="1962" b="1" i="0" u="none" strike="noStrike" baseline="0">
          <a:solidFill>
            <a:schemeClr val="tx1"/>
          </a:solidFill>
          <a:latin typeface="Arial Unicode MS"/>
          <a:ea typeface="Arial Unicode MS"/>
          <a:cs typeface="Arial Unicode MS"/>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72146118721472"/>
          <c:y val="6.0889929742388813E-2"/>
          <c:w val="0.86605783866058006"/>
          <c:h val="0.81264637002341988"/>
        </c:manualLayout>
      </c:layout>
      <c:barChart>
        <c:barDir val="col"/>
        <c:grouping val="clustered"/>
        <c:ser>
          <c:idx val="0"/>
          <c:order val="0"/>
          <c:spPr>
            <a:solidFill>
              <a:srgbClr val="FFCC99"/>
            </a:solidFill>
            <a:ln w="12701">
              <a:solidFill>
                <a:schemeClr val="tx1"/>
              </a:solidFill>
              <a:prstDash val="solid"/>
            </a:ln>
          </c:spPr>
          <c:cat>
            <c:strRef>
              <c:f>Sheet1!$B$1:$F$1</c:f>
              <c:strCache>
                <c:ptCount val="5"/>
                <c:pt idx="0">
                  <c:v>Q1</c:v>
                </c:pt>
                <c:pt idx="1">
                  <c:v>Q2</c:v>
                </c:pt>
                <c:pt idx="2">
                  <c:v>Q3</c:v>
                </c:pt>
                <c:pt idx="3">
                  <c:v>Q4</c:v>
                </c:pt>
                <c:pt idx="4">
                  <c:v>Q5</c:v>
                </c:pt>
              </c:strCache>
            </c:strRef>
          </c:cat>
          <c:val>
            <c:numRef>
              <c:f>Sheet1!$B$2:$F$2</c:f>
              <c:numCache>
                <c:formatCode>0%</c:formatCode>
                <c:ptCount val="5"/>
                <c:pt idx="0">
                  <c:v>3.6786304426757385E-2</c:v>
                </c:pt>
                <c:pt idx="1">
                  <c:v>0.14201402794770226</c:v>
                </c:pt>
                <c:pt idx="2">
                  <c:v>0.19919713802745007</c:v>
                </c:pt>
                <c:pt idx="3">
                  <c:v>0.3798094941267019</c:v>
                </c:pt>
                <c:pt idx="4">
                  <c:v>0.71776316171037946</c:v>
                </c:pt>
              </c:numCache>
            </c:numRef>
          </c:val>
        </c:ser>
        <c:axId val="219417216"/>
        <c:axId val="219423104"/>
      </c:barChart>
      <c:catAx>
        <c:axId val="219417216"/>
        <c:scaling>
          <c:orientation val="minMax"/>
        </c:scaling>
        <c:axPos val="b"/>
        <c:numFmt formatCode="0" sourceLinked="1"/>
        <c:tickLblPos val="nextTo"/>
        <c:spPr>
          <a:ln w="3175">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219423104"/>
        <c:crosses val="autoZero"/>
        <c:auto val="1"/>
        <c:lblAlgn val="ctr"/>
        <c:lblOffset val="100"/>
        <c:tickLblSkip val="1"/>
        <c:tickMarkSkip val="1"/>
      </c:catAx>
      <c:valAx>
        <c:axId val="219423104"/>
        <c:scaling>
          <c:orientation val="minMax"/>
          <c:max val="1"/>
        </c:scaling>
        <c:axPos val="l"/>
        <c:majorGridlines>
          <c:spPr>
            <a:ln w="3175">
              <a:solidFill>
                <a:schemeClr val="tx1"/>
              </a:solidFill>
              <a:prstDash val="solid"/>
            </a:ln>
          </c:spPr>
        </c:majorGridlines>
        <c:numFmt formatCode="0%" sourceLinked="1"/>
        <c:tickLblPos val="nextTo"/>
        <c:spPr>
          <a:ln w="3175">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219417216"/>
        <c:crosses val="autoZero"/>
        <c:crossBetween val="between"/>
        <c:majorUnit val="0.2"/>
      </c:valAx>
      <c:spPr>
        <a:noFill/>
        <a:ln w="12701">
          <a:solidFill>
            <a:srgbClr val="808080"/>
          </a:solidFill>
          <a:prstDash val="solid"/>
        </a:ln>
      </c:spPr>
    </c:plotArea>
    <c:dispBlanksAs val="gap"/>
  </c:chart>
  <c:spPr>
    <a:noFill/>
    <a:ln>
      <a:noFill/>
    </a:ln>
  </c:spPr>
  <c:txPr>
    <a:bodyPr/>
    <a:lstStyle/>
    <a:p>
      <a:pPr>
        <a:defRPr sz="525" b="0"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46"/>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5908519247594031E-2"/>
          <c:y val="2.1390414433489931E-2"/>
          <c:w val="0.95128205128205079"/>
          <c:h val="0.73232323232323293"/>
        </c:manualLayout>
      </c:layout>
      <c:bar3DChart>
        <c:barDir val="col"/>
        <c:grouping val="clustered"/>
        <c:ser>
          <c:idx val="0"/>
          <c:order val="0"/>
          <c:tx>
            <c:strRef>
              <c:f>Sheet1!$A$2</c:f>
              <c:strCache>
                <c:ptCount val="1"/>
                <c:pt idx="0">
                  <c:v>Power consumption</c:v>
                </c:pt>
              </c:strCache>
            </c:strRef>
          </c:tx>
          <c:spPr>
            <a:solidFill>
              <a:schemeClr val="accent1"/>
            </a:solidFill>
            <a:ln w="11986">
              <a:solidFill>
                <a:schemeClr val="tx1"/>
              </a:solidFill>
              <a:prstDash val="solid"/>
            </a:ln>
          </c:spPr>
          <c:dPt>
            <c:idx val="0"/>
            <c:spPr>
              <a:solidFill>
                <a:srgbClr val="FFCC99"/>
              </a:solidFill>
              <a:ln w="23972">
                <a:noFill/>
              </a:ln>
            </c:spPr>
          </c:dPt>
          <c:dPt>
            <c:idx val="1"/>
            <c:spPr>
              <a:solidFill>
                <a:srgbClr val="FF6600"/>
              </a:solidFill>
              <a:ln w="11986">
                <a:solidFill>
                  <a:schemeClr val="tx1"/>
                </a:solidFill>
                <a:prstDash val="solid"/>
              </a:ln>
            </c:spPr>
          </c:dPt>
          <c:dPt>
            <c:idx val="2"/>
            <c:spPr>
              <a:solidFill>
                <a:srgbClr val="993300"/>
              </a:solidFill>
              <a:ln w="11986">
                <a:solidFill>
                  <a:schemeClr val="tx1"/>
                </a:solidFill>
                <a:prstDash val="solid"/>
              </a:ln>
            </c:spPr>
          </c:dPt>
          <c:cat>
            <c:strRef>
              <c:f>Sheet1!$B$1:$D$1</c:f>
              <c:strCache>
                <c:ptCount val="3"/>
                <c:pt idx="0">
                  <c:v>ASS</c:v>
                </c:pt>
                <c:pt idx="1">
                  <c:v>Asie du Sud</c:v>
                </c:pt>
                <c:pt idx="2">
                  <c:v>Asie de l'Est</c:v>
                </c:pt>
              </c:strCache>
            </c:strRef>
          </c:cat>
          <c:val>
            <c:numRef>
              <c:f>Sheet1!$B$2:$D$2</c:f>
              <c:numCache>
                <c:formatCode>General</c:formatCode>
                <c:ptCount val="3"/>
                <c:pt idx="0">
                  <c:v>124</c:v>
                </c:pt>
                <c:pt idx="1">
                  <c:v>414</c:v>
                </c:pt>
                <c:pt idx="2">
                  <c:v>1343</c:v>
                </c:pt>
              </c:numCache>
            </c:numRef>
          </c:val>
        </c:ser>
        <c:gapDepth val="0"/>
        <c:shape val="box"/>
        <c:axId val="108603648"/>
        <c:axId val="108634112"/>
        <c:axId val="0"/>
      </c:bar3DChart>
      <c:catAx>
        <c:axId val="108603648"/>
        <c:scaling>
          <c:orientation val="minMax"/>
        </c:scaling>
        <c:axPos val="b"/>
        <c:numFmt formatCode="General" sourceLinked="1"/>
        <c:tickLblPos val="low"/>
        <c:spPr>
          <a:ln w="2997">
            <a:solidFill>
              <a:schemeClr val="tx1"/>
            </a:solidFill>
            <a:prstDash val="solid"/>
          </a:ln>
        </c:spPr>
        <c:txPr>
          <a:bodyPr rot="-5400000" vert="horz"/>
          <a:lstStyle/>
          <a:p>
            <a:pPr>
              <a:defRPr sz="755" b="0" i="0" u="none" strike="noStrike" baseline="0">
                <a:solidFill>
                  <a:schemeClr val="tx1"/>
                </a:solidFill>
                <a:latin typeface="Arial"/>
                <a:ea typeface="Arial"/>
                <a:cs typeface="Arial"/>
              </a:defRPr>
            </a:pPr>
            <a:endParaRPr lang="en-US"/>
          </a:p>
        </c:txPr>
        <c:crossAx val="108634112"/>
        <c:crosses val="autoZero"/>
        <c:auto val="1"/>
        <c:lblAlgn val="ctr"/>
        <c:lblOffset val="100"/>
        <c:tickLblSkip val="1"/>
        <c:tickMarkSkip val="1"/>
      </c:catAx>
      <c:valAx>
        <c:axId val="108634112"/>
        <c:scaling>
          <c:orientation val="minMax"/>
          <c:max val="1500"/>
        </c:scaling>
        <c:axPos val="l"/>
        <c:majorGridlines>
          <c:spPr>
            <a:ln w="2997">
              <a:solidFill>
                <a:schemeClr val="tx1"/>
              </a:solidFill>
              <a:prstDash val="solid"/>
            </a:ln>
          </c:spPr>
        </c:majorGridlines>
        <c:numFmt formatCode="General" sourceLinked="1"/>
        <c:tickLblPos val="nextTo"/>
        <c:spPr>
          <a:ln w="2997">
            <a:solidFill>
              <a:schemeClr val="tx1"/>
            </a:solidFill>
            <a:prstDash val="solid"/>
          </a:ln>
        </c:spPr>
        <c:txPr>
          <a:bodyPr rot="0" vert="horz"/>
          <a:lstStyle/>
          <a:p>
            <a:pPr>
              <a:defRPr sz="495" b="0" i="0" u="none" strike="noStrike" baseline="0">
                <a:solidFill>
                  <a:schemeClr val="tx1"/>
                </a:solidFill>
                <a:latin typeface="Arial"/>
                <a:ea typeface="Arial"/>
                <a:cs typeface="Arial"/>
              </a:defRPr>
            </a:pPr>
            <a:endParaRPr lang="en-US"/>
          </a:p>
        </c:txPr>
        <c:crossAx val="108603648"/>
        <c:crosses val="autoZero"/>
        <c:crossBetween val="between"/>
        <c:majorUnit val="300"/>
        <c:minorUnit val="50"/>
      </c:valAx>
      <c:spPr>
        <a:noFill/>
        <a:ln w="24971">
          <a:noFill/>
        </a:ln>
      </c:spPr>
    </c:plotArea>
    <c:plotVisOnly val="1"/>
    <c:dispBlanksAs val="gap"/>
  </c:chart>
  <c:spPr>
    <a:solidFill>
      <a:schemeClr val="bg1"/>
    </a:solidFill>
    <a:ln w="9364" cap="flat" cmpd="sng" algn="ctr">
      <a:solidFill>
        <a:srgbClr val="800000"/>
      </a:solidFill>
      <a:prstDash val="solid"/>
      <a:miter lim="800000"/>
      <a:headEnd type="none" w="med" len="med"/>
      <a:tailEnd type="none" w="med" len="med"/>
    </a:ln>
  </c:spPr>
  <c:txPr>
    <a:bodyPr/>
    <a:lstStyle/>
    <a:p>
      <a:pPr>
        <a:defRPr sz="1699" b="1" i="0" u="none" strike="noStrike" baseline="0">
          <a:solidFill>
            <a:schemeClr val="tx1"/>
          </a:solidFill>
          <a:latin typeface="Arial Unicode MS"/>
          <a:ea typeface="Arial Unicode MS"/>
          <a:cs typeface="Arial Unicode M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otX val="7"/>
      <c:hPercent val="100"/>
      <c:rotY val="203"/>
      <c:depthPercent val="100"/>
      <c:perspective val="30"/>
    </c:view3D>
    <c:floor>
      <c:spPr>
        <a:solidFill>
          <a:srgbClr val="C0C0C0"/>
        </a:solidFill>
        <a:ln w="3175">
          <a:solidFill>
            <a:schemeClr val="tx1"/>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6.6427196769301117E-2"/>
          <c:y val="9.2558659722771428E-2"/>
          <c:w val="0.89048473967684016"/>
          <c:h val="0.54054054054054068"/>
        </c:manualLayout>
      </c:layout>
      <c:bar3DChart>
        <c:barDir val="col"/>
        <c:grouping val="standard"/>
        <c:ser>
          <c:idx val="0"/>
          <c:order val="0"/>
          <c:spPr>
            <a:solidFill>
              <a:schemeClr val="accent1"/>
            </a:solidFill>
            <a:ln w="12717">
              <a:solidFill>
                <a:schemeClr val="tx1"/>
              </a:solidFill>
              <a:prstDash val="solid"/>
            </a:ln>
          </c:spPr>
          <c:dPt>
            <c:idx val="0"/>
            <c:spPr>
              <a:solidFill>
                <a:srgbClr val="800000"/>
              </a:solidFill>
              <a:ln w="12717">
                <a:solidFill>
                  <a:schemeClr val="tx1"/>
                </a:solidFill>
                <a:prstDash val="solid"/>
              </a:ln>
            </c:spPr>
          </c:dPt>
          <c:dPt>
            <c:idx val="1"/>
            <c:spPr>
              <a:solidFill>
                <a:srgbClr val="FF6600"/>
              </a:solidFill>
              <a:ln w="12717">
                <a:solidFill>
                  <a:schemeClr val="tx1"/>
                </a:solidFill>
                <a:prstDash val="solid"/>
              </a:ln>
            </c:spPr>
          </c:dPt>
          <c:dPt>
            <c:idx val="2"/>
            <c:spPr>
              <a:solidFill>
                <a:srgbClr val="FFCC99"/>
              </a:solidFill>
              <a:ln w="12717">
                <a:solidFill>
                  <a:schemeClr val="tx1"/>
                </a:solidFill>
                <a:prstDash val="solid"/>
              </a:ln>
            </c:spPr>
          </c:dPt>
          <c:cat>
            <c:strRef>
              <c:f>Sheet1!$A$2:$A$4</c:f>
              <c:strCache>
                <c:ptCount val="3"/>
                <c:pt idx="0">
                  <c:v>Asie de l'Est</c:v>
                </c:pt>
                <c:pt idx="1">
                  <c:v>Asie du Sud</c:v>
                </c:pt>
                <c:pt idx="2">
                  <c:v>ASS</c:v>
                </c:pt>
              </c:strCache>
            </c:strRef>
          </c:cat>
          <c:val>
            <c:numRef>
              <c:f>Sheet1!$B$2:$B$4</c:f>
              <c:numCache>
                <c:formatCode>0%</c:formatCode>
                <c:ptCount val="3"/>
                <c:pt idx="0">
                  <c:v>0.87000000000000011</c:v>
                </c:pt>
                <c:pt idx="1">
                  <c:v>0.33000000000000007</c:v>
                </c:pt>
                <c:pt idx="2">
                  <c:v>0.2</c:v>
                </c:pt>
              </c:numCache>
            </c:numRef>
          </c:val>
        </c:ser>
        <c:shape val="box"/>
        <c:axId val="108642688"/>
        <c:axId val="108644224"/>
        <c:axId val="118830400"/>
      </c:bar3DChart>
      <c:catAx>
        <c:axId val="108642688"/>
        <c:scaling>
          <c:orientation val="minMax"/>
        </c:scaling>
        <c:axPos val="b"/>
        <c:numFmt formatCode="General" sourceLinked="1"/>
        <c:tickLblPos val="low"/>
        <c:spPr>
          <a:ln w="3180">
            <a:solidFill>
              <a:schemeClr val="tx1"/>
            </a:solidFill>
            <a:prstDash val="solid"/>
          </a:ln>
        </c:spPr>
        <c:txPr>
          <a:bodyPr rot="-5400000" vert="horz"/>
          <a:lstStyle/>
          <a:p>
            <a:pPr>
              <a:defRPr sz="1202" b="0" i="0" u="none" strike="noStrike" baseline="0">
                <a:solidFill>
                  <a:schemeClr val="tx1"/>
                </a:solidFill>
                <a:latin typeface="Arial"/>
                <a:ea typeface="Arial"/>
                <a:cs typeface="Arial"/>
              </a:defRPr>
            </a:pPr>
            <a:endParaRPr lang="en-US"/>
          </a:p>
        </c:txPr>
        <c:crossAx val="108644224"/>
        <c:crosses val="autoZero"/>
        <c:auto val="1"/>
        <c:lblAlgn val="ctr"/>
        <c:lblOffset val="100"/>
        <c:tickLblSkip val="1"/>
        <c:tickMarkSkip val="1"/>
        <c:noMultiLvlLbl val="1"/>
      </c:catAx>
      <c:valAx>
        <c:axId val="108644224"/>
        <c:scaling>
          <c:orientation val="minMax"/>
        </c:scaling>
        <c:axPos val="r"/>
        <c:majorGridlines>
          <c:spPr>
            <a:ln w="3180">
              <a:solidFill>
                <a:schemeClr val="tx1"/>
              </a:solidFill>
              <a:prstDash val="solid"/>
            </a:ln>
          </c:spPr>
        </c:majorGridlines>
        <c:numFmt formatCode="0%" sourceLinked="1"/>
        <c:tickLblPos val="nextTo"/>
        <c:spPr>
          <a:ln w="3180">
            <a:solidFill>
              <a:schemeClr val="tx1"/>
            </a:solidFill>
            <a:prstDash val="solid"/>
          </a:ln>
        </c:spPr>
        <c:txPr>
          <a:bodyPr rot="0" vert="horz"/>
          <a:lstStyle/>
          <a:p>
            <a:pPr>
              <a:defRPr sz="801" b="0" i="0" u="none" strike="noStrike" baseline="0">
                <a:solidFill>
                  <a:schemeClr val="tx1"/>
                </a:solidFill>
                <a:latin typeface="Arial"/>
                <a:ea typeface="Arial"/>
                <a:cs typeface="Arial"/>
              </a:defRPr>
            </a:pPr>
            <a:endParaRPr lang="en-US"/>
          </a:p>
        </c:txPr>
        <c:crossAx val="108642688"/>
        <c:crosses val="autoZero"/>
        <c:crossBetween val="between"/>
        <c:majorUnit val="0.2"/>
      </c:valAx>
      <c:serAx>
        <c:axId val="118830400"/>
        <c:scaling>
          <c:orientation val="minMax"/>
        </c:scaling>
        <c:axPos val="b"/>
        <c:numFmt formatCode="General" sourceLinked="1"/>
        <c:tickLblPos val="low"/>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08644224"/>
        <c:crosses val="autoZero"/>
        <c:tickLblSkip val="2"/>
        <c:tickMarkSkip val="1"/>
      </c:serAx>
      <c:spPr>
        <a:noFill/>
        <a:ln w="25399">
          <a:noFill/>
        </a:ln>
      </c:spPr>
    </c:plotArea>
    <c:dispBlanksAs val="gap"/>
  </c:chart>
  <c:spPr>
    <a:noFill/>
    <a:ln w="3180">
      <a:solidFill>
        <a:srgbClr val="993300"/>
      </a:solidFill>
      <a:prstDash val="solid"/>
    </a:ln>
  </c:spPr>
  <c:txPr>
    <a:bodyPr/>
    <a:lstStyle/>
    <a:p>
      <a:pPr>
        <a:defRPr sz="801" b="0" i="0" u="none" strike="noStrike" baseline="0">
          <a:solidFill>
            <a:schemeClr val="tx1"/>
          </a:solidFill>
          <a:latin typeface="Arial"/>
          <a:ea typeface="Arial"/>
          <a:cs typeface="Aria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04774535809019"/>
          <c:y val="8.771929824561403E-2"/>
          <c:w val="0.79973474801061006"/>
          <c:h val="0.72222222222222221"/>
        </c:manualLayout>
      </c:layout>
      <c:barChart>
        <c:barDir val="col"/>
        <c:grouping val="stacked"/>
        <c:ser>
          <c:idx val="0"/>
          <c:order val="0"/>
          <c:tx>
            <c:strRef>
              <c:f>Sheet1!$A$2</c:f>
              <c:strCache>
                <c:ptCount val="1"/>
                <c:pt idx="0">
                  <c:v>Telecom</c:v>
                </c:pt>
              </c:strCache>
            </c:strRef>
          </c:tx>
          <c:spPr>
            <a:solidFill>
              <a:srgbClr val="993300"/>
            </a:solidFill>
            <a:ln w="12713">
              <a:solidFill>
                <a:srgbClr val="000000"/>
              </a:solidFill>
              <a:prstDash val="solid"/>
            </a:ln>
          </c:spPr>
          <c:cat>
            <c:strRef>
              <c:f>Sheet1!$B$1:$G$1</c:f>
              <c:strCache>
                <c:ptCount val="6"/>
                <c:pt idx="0">
                  <c:v>Afrique Nord</c:v>
                </c:pt>
                <c:pt idx="1">
                  <c:v>Afrique Ouest</c:v>
                </c:pt>
                <c:pt idx="2">
                  <c:v>Afrique Est</c:v>
                </c:pt>
                <c:pt idx="3">
                  <c:v>Afrique australe</c:v>
                </c:pt>
                <c:pt idx="4">
                  <c:v>Afrique centrale</c:v>
                </c:pt>
                <c:pt idx="5">
                  <c:v>AFRIQUE</c:v>
                </c:pt>
              </c:strCache>
            </c:strRef>
          </c:cat>
          <c:val>
            <c:numRef>
              <c:f>Sheet1!$B$2:$G$2</c:f>
              <c:numCache>
                <c:formatCode>General</c:formatCode>
                <c:ptCount val="6"/>
                <c:pt idx="0">
                  <c:v>0.8169906870000001</c:v>
                </c:pt>
                <c:pt idx="1">
                  <c:v>1.0052846049999997</c:v>
                </c:pt>
                <c:pt idx="2">
                  <c:v>0.78741551899999984</c:v>
                </c:pt>
                <c:pt idx="3">
                  <c:v>1.0400978310000002</c:v>
                </c:pt>
                <c:pt idx="4">
                  <c:v>1.1585164310000002</c:v>
                </c:pt>
                <c:pt idx="5">
                  <c:v>1.0656579670000002</c:v>
                </c:pt>
              </c:numCache>
            </c:numRef>
          </c:val>
        </c:ser>
        <c:ser>
          <c:idx val="1"/>
          <c:order val="1"/>
          <c:tx>
            <c:strRef>
              <c:f>Sheet1!$A$3</c:f>
              <c:strCache>
                <c:ptCount val="1"/>
                <c:pt idx="0">
                  <c:v>Énergie</c:v>
                </c:pt>
              </c:strCache>
            </c:strRef>
          </c:tx>
          <c:spPr>
            <a:solidFill>
              <a:srgbClr val="FFCC99"/>
            </a:solidFill>
            <a:ln w="12713">
              <a:solidFill>
                <a:srgbClr val="000000"/>
              </a:solidFill>
              <a:prstDash val="solid"/>
            </a:ln>
          </c:spPr>
          <c:cat>
            <c:strRef>
              <c:f>Sheet1!$B$1:$G$1</c:f>
              <c:strCache>
                <c:ptCount val="6"/>
                <c:pt idx="0">
                  <c:v>Afrique Nord</c:v>
                </c:pt>
                <c:pt idx="1">
                  <c:v>Afrique Ouest</c:v>
                </c:pt>
                <c:pt idx="2">
                  <c:v>Afrique Est</c:v>
                </c:pt>
                <c:pt idx="3">
                  <c:v>Afrique australe</c:v>
                </c:pt>
                <c:pt idx="4">
                  <c:v>Afrique centrale</c:v>
                </c:pt>
                <c:pt idx="5">
                  <c:v>AFRIQUE</c:v>
                </c:pt>
              </c:strCache>
            </c:strRef>
          </c:cat>
          <c:val>
            <c:numRef>
              <c:f>Sheet1!$B$3:$G$3</c:f>
              <c:numCache>
                <c:formatCode>General</c:formatCode>
                <c:ptCount val="6"/>
                <c:pt idx="0">
                  <c:v>2.2910400999999997E-2</c:v>
                </c:pt>
                <c:pt idx="1">
                  <c:v>-8.325084900000003E-2</c:v>
                </c:pt>
                <c:pt idx="2">
                  <c:v>0.16939778899999999</c:v>
                </c:pt>
                <c:pt idx="3">
                  <c:v>-0.201420826</c:v>
                </c:pt>
                <c:pt idx="4">
                  <c:v>-9.5253212000000004E-2</c:v>
                </c:pt>
                <c:pt idx="5">
                  <c:v>-0.112078624</c:v>
                </c:pt>
              </c:numCache>
            </c:numRef>
          </c:val>
        </c:ser>
        <c:ser>
          <c:idx val="2"/>
          <c:order val="2"/>
          <c:tx>
            <c:strRef>
              <c:f>Sheet1!$A$4</c:f>
              <c:strCache>
                <c:ptCount val="1"/>
                <c:pt idx="0">
                  <c:v>Routes</c:v>
                </c:pt>
              </c:strCache>
            </c:strRef>
          </c:tx>
          <c:spPr>
            <a:solidFill>
              <a:srgbClr val="FF6600"/>
            </a:solidFill>
            <a:ln w="12713">
              <a:solidFill>
                <a:srgbClr val="000000"/>
              </a:solidFill>
              <a:prstDash val="solid"/>
            </a:ln>
          </c:spPr>
          <c:cat>
            <c:strRef>
              <c:f>Sheet1!$B$1:$G$1</c:f>
              <c:strCache>
                <c:ptCount val="6"/>
                <c:pt idx="0">
                  <c:v>Afrique Nord</c:v>
                </c:pt>
                <c:pt idx="1">
                  <c:v>Afrique Ouest</c:v>
                </c:pt>
                <c:pt idx="2">
                  <c:v>Afrique Est</c:v>
                </c:pt>
                <c:pt idx="3">
                  <c:v>Afrique australe</c:v>
                </c:pt>
                <c:pt idx="4">
                  <c:v>Afrique centrale</c:v>
                </c:pt>
                <c:pt idx="5">
                  <c:v>AFRIQUE</c:v>
                </c:pt>
              </c:strCache>
            </c:strRef>
          </c:cat>
          <c:val>
            <c:numRef>
              <c:f>Sheet1!$B$4:$G$4</c:f>
              <c:numCache>
                <c:formatCode>General</c:formatCode>
                <c:ptCount val="6"/>
                <c:pt idx="0">
                  <c:v>7.8361854999999994E-2</c:v>
                </c:pt>
                <c:pt idx="1">
                  <c:v>-4.1413021000000015E-2</c:v>
                </c:pt>
                <c:pt idx="2">
                  <c:v>-1.1999720000000002E-2</c:v>
                </c:pt>
                <c:pt idx="3">
                  <c:v>0.17390702299999999</c:v>
                </c:pt>
                <c:pt idx="4">
                  <c:v>1.9081532000000002E-2</c:v>
                </c:pt>
                <c:pt idx="5">
                  <c:v>3.3147971000000005E-2</c:v>
                </c:pt>
              </c:numCache>
            </c:numRef>
          </c:val>
        </c:ser>
        <c:overlap val="100"/>
        <c:axId val="208424320"/>
        <c:axId val="208442496"/>
      </c:barChart>
      <c:catAx>
        <c:axId val="208424320"/>
        <c:scaling>
          <c:orientation val="minMax"/>
        </c:scaling>
        <c:axPos val="b"/>
        <c:numFmt formatCode="General" sourceLinked="1"/>
        <c:tickLblPos val="nextTo"/>
        <c:spPr>
          <a:ln w="3178">
            <a:solidFill>
              <a:srgbClr val="000000"/>
            </a:solidFill>
            <a:prstDash val="solid"/>
          </a:ln>
        </c:spPr>
        <c:txPr>
          <a:bodyPr rot="0" vert="horz"/>
          <a:lstStyle/>
          <a:p>
            <a:pPr>
              <a:defRPr sz="1475" b="0" i="0" u="none" strike="noStrike" baseline="0">
                <a:solidFill>
                  <a:srgbClr val="000000"/>
                </a:solidFill>
                <a:latin typeface="Times New Roman"/>
                <a:ea typeface="Times New Roman"/>
                <a:cs typeface="Times New Roman"/>
              </a:defRPr>
            </a:pPr>
            <a:endParaRPr lang="en-US"/>
          </a:p>
        </c:txPr>
        <c:crossAx val="208442496"/>
        <c:crosses val="autoZero"/>
        <c:auto val="1"/>
        <c:lblAlgn val="ctr"/>
        <c:lblOffset val="100"/>
        <c:tickLblSkip val="1"/>
        <c:tickMarkSkip val="1"/>
      </c:catAx>
      <c:valAx>
        <c:axId val="208442496"/>
        <c:scaling>
          <c:orientation val="minMax"/>
          <c:max val="2.5"/>
          <c:min val="-0.5"/>
        </c:scaling>
        <c:axPos val="l"/>
        <c:title>
          <c:tx>
            <c:rich>
              <a:bodyPr/>
              <a:lstStyle/>
              <a:p>
                <a:pPr>
                  <a:defRPr sz="1425" b="1" i="0" u="none" strike="noStrike" baseline="0">
                    <a:solidFill>
                      <a:srgbClr val="000000"/>
                    </a:solidFill>
                    <a:latin typeface="Arial"/>
                    <a:ea typeface="Arial"/>
                    <a:cs typeface="Arial"/>
                  </a:defRPr>
                </a:pPr>
                <a:r>
                  <a:t>Points de pourcentage de la  croissance écon. par hab.</a:t>
                </a:r>
              </a:p>
            </c:rich>
          </c:tx>
          <c:layout>
            <c:manualLayout>
              <c:xMode val="edge"/>
              <c:yMode val="edge"/>
              <c:x val="0"/>
              <c:y val="3.7837828185092626E-2"/>
            </c:manualLayout>
          </c:layout>
          <c:spPr>
            <a:noFill/>
            <a:ln w="25425">
              <a:noFill/>
            </a:ln>
          </c:spPr>
        </c:title>
        <c:numFmt formatCode="0.0" sourceLinked="0"/>
        <c:tickLblPos val="nextTo"/>
        <c:spPr>
          <a:ln w="9534">
            <a:noFill/>
          </a:ln>
        </c:spPr>
        <c:txPr>
          <a:bodyPr rot="0" vert="horz"/>
          <a:lstStyle/>
          <a:p>
            <a:pPr>
              <a:defRPr sz="1425" b="0" i="0" u="none" strike="noStrike" baseline="0">
                <a:solidFill>
                  <a:srgbClr val="000000"/>
                </a:solidFill>
                <a:latin typeface="Times New Roman"/>
                <a:ea typeface="Times New Roman"/>
                <a:cs typeface="Times New Roman"/>
              </a:defRPr>
            </a:pPr>
            <a:endParaRPr lang="en-US"/>
          </a:p>
        </c:txPr>
        <c:crossAx val="208424320"/>
        <c:crosses val="autoZero"/>
        <c:crossBetween val="between"/>
        <c:majorUnit val="0.5"/>
      </c:valAx>
      <c:spPr>
        <a:noFill/>
        <a:ln w="25481">
          <a:noFill/>
        </a:ln>
      </c:spPr>
    </c:plotArea>
    <c:legend>
      <c:legendPos val="b"/>
      <c:layout>
        <c:manualLayout>
          <c:xMode val="edge"/>
          <c:yMode val="edge"/>
          <c:wMode val="edge"/>
          <c:hMode val="edge"/>
          <c:x val="0.19170249723410498"/>
          <c:y val="0.91351366313106441"/>
          <c:w val="0.88268959822982729"/>
          <c:h val="0.99459480856378069"/>
        </c:manualLayout>
      </c:layout>
      <c:spPr>
        <a:noFill/>
        <a:ln w="25425">
          <a:noFill/>
        </a:ln>
      </c:spPr>
      <c:txPr>
        <a:bodyPr/>
        <a:lstStyle/>
        <a:p>
          <a:pPr>
            <a:defRPr sz="1472" b="0" i="0" u="none" strike="noStrike" baseline="0">
              <a:solidFill>
                <a:srgbClr val="000000"/>
              </a:solidFill>
              <a:latin typeface="Times New Roman"/>
              <a:ea typeface="Times New Roman"/>
              <a:cs typeface="Times New Roman"/>
            </a:defRPr>
          </a:pPr>
          <a:endParaRPr lang="en-US"/>
        </a:p>
      </c:txPr>
    </c:legend>
    <c:plotVisOnly val="1"/>
    <c:dispBlanksAs val="gap"/>
  </c:chart>
  <c:spPr>
    <a:noFill/>
    <a:ln>
      <a:noFill/>
    </a:ln>
  </c:spPr>
  <c:txPr>
    <a:bodyPr/>
    <a:lstStyle/>
    <a:p>
      <a:pPr>
        <a:defRPr sz="1625" b="1"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73684210526348E-2"/>
          <c:y val="3.9568345323741004E-2"/>
          <c:w val="0.90526315789473621"/>
          <c:h val="0.69784172661870647"/>
        </c:manualLayout>
      </c:layout>
      <c:barChart>
        <c:barDir val="col"/>
        <c:grouping val="clustered"/>
        <c:ser>
          <c:idx val="0"/>
          <c:order val="0"/>
          <c:spPr>
            <a:solidFill>
              <a:srgbClr val="FFCC99"/>
            </a:solidFill>
            <a:ln w="20005">
              <a:solidFill>
                <a:srgbClr val="000000"/>
              </a:solidFill>
              <a:prstDash val="solid"/>
            </a:ln>
          </c:spPr>
          <c:cat>
            <c:strRef>
              <c:f>Sheet1!$A$2:$A$13</c:f>
              <c:strCache>
                <c:ptCount val="12"/>
                <c:pt idx="0">
                  <c:v>Benin</c:v>
                </c:pt>
                <c:pt idx="1">
                  <c:v>Burkina Faso</c:v>
                </c:pt>
                <c:pt idx="2">
                  <c:v>Niger</c:v>
                </c:pt>
                <c:pt idx="3">
                  <c:v>Cabo Verde</c:v>
                </c:pt>
                <c:pt idx="4">
                  <c:v>Madagascar</c:v>
                </c:pt>
                <c:pt idx="5">
                  <c:v>Cameroon</c:v>
                </c:pt>
                <c:pt idx="6">
                  <c:v>Senegal</c:v>
                </c:pt>
                <c:pt idx="7">
                  <c:v>Kenya</c:v>
                </c:pt>
                <c:pt idx="8">
                  <c:v>Tanzania</c:v>
                </c:pt>
                <c:pt idx="9">
                  <c:v>Uganda</c:v>
                </c:pt>
                <c:pt idx="10">
                  <c:v>RSA</c:v>
                </c:pt>
                <c:pt idx="11">
                  <c:v>Malawi</c:v>
                </c:pt>
              </c:strCache>
            </c:strRef>
          </c:cat>
          <c:val>
            <c:numRef>
              <c:f>Sheet1!$B$2:$B$13</c:f>
              <c:numCache>
                <c:formatCode>_(* #,##0.00_);_(* \(#,##0.00\);_(* "-"??_);_(@_)</c:formatCode>
                <c:ptCount val="12"/>
                <c:pt idx="0">
                  <c:v>0.36685343142417481</c:v>
                </c:pt>
                <c:pt idx="1">
                  <c:v>0.48468789019891589</c:v>
                </c:pt>
                <c:pt idx="2">
                  <c:v>0.50602008926578013</c:v>
                </c:pt>
                <c:pt idx="3">
                  <c:v>0.72124428269714524</c:v>
                </c:pt>
                <c:pt idx="4">
                  <c:v>0.96409736424810566</c:v>
                </c:pt>
                <c:pt idx="5">
                  <c:v>1.0656661191367143</c:v>
                </c:pt>
                <c:pt idx="6">
                  <c:v>1.7745970307679775</c:v>
                </c:pt>
                <c:pt idx="7">
                  <c:v>1.7932148443014191</c:v>
                </c:pt>
                <c:pt idx="8">
                  <c:v>4.0809981149875529</c:v>
                </c:pt>
                <c:pt idx="9">
                  <c:v>5.3604873652208873</c:v>
                </c:pt>
                <c:pt idx="10">
                  <c:v>5.5822592122115795</c:v>
                </c:pt>
                <c:pt idx="11">
                  <c:v>6.3970804582982135</c:v>
                </c:pt>
              </c:numCache>
            </c:numRef>
          </c:val>
        </c:ser>
        <c:axId val="208450304"/>
        <c:axId val="208451840"/>
      </c:barChart>
      <c:catAx>
        <c:axId val="208450304"/>
        <c:scaling>
          <c:orientation val="minMax"/>
        </c:scaling>
        <c:axPos val="b"/>
        <c:numFmt formatCode="General" sourceLinked="1"/>
        <c:tickLblPos val="nextTo"/>
        <c:spPr>
          <a:ln w="5001">
            <a:solidFill>
              <a:srgbClr val="000000"/>
            </a:solidFill>
            <a:prstDash val="solid"/>
          </a:ln>
        </c:spPr>
        <c:txPr>
          <a:bodyPr rot="-5400000" vert="horz"/>
          <a:lstStyle/>
          <a:p>
            <a:pPr>
              <a:defRPr sz="1260" b="0" i="0" u="none" strike="noStrike" baseline="0">
                <a:solidFill>
                  <a:srgbClr val="000000"/>
                </a:solidFill>
                <a:latin typeface="Arial"/>
                <a:ea typeface="Arial"/>
                <a:cs typeface="Arial"/>
              </a:defRPr>
            </a:pPr>
            <a:endParaRPr lang="en-US"/>
          </a:p>
        </c:txPr>
        <c:crossAx val="208451840"/>
        <c:crosses val="autoZero"/>
        <c:auto val="1"/>
        <c:lblAlgn val="ctr"/>
        <c:lblOffset val="100"/>
        <c:tickLblSkip val="1"/>
        <c:tickMarkSkip val="1"/>
      </c:catAx>
      <c:valAx>
        <c:axId val="208451840"/>
        <c:scaling>
          <c:orientation val="minMax"/>
        </c:scaling>
        <c:axPos val="l"/>
        <c:majorGridlines>
          <c:spPr>
            <a:ln w="5001">
              <a:solidFill>
                <a:srgbClr val="000000"/>
              </a:solidFill>
              <a:prstDash val="solid"/>
            </a:ln>
          </c:spPr>
        </c:majorGridlines>
        <c:title>
          <c:tx>
            <c:rich>
              <a:bodyPr/>
              <a:lstStyle/>
              <a:p>
                <a:pPr>
                  <a:defRPr sz="1690" b="0" i="0" u="none" strike="noStrike" baseline="0">
                    <a:solidFill>
                      <a:srgbClr val="000000"/>
                    </a:solidFill>
                    <a:latin typeface="Arial"/>
                    <a:ea typeface="Arial"/>
                    <a:cs typeface="Arial"/>
                  </a:defRPr>
                </a:pPr>
                <a:r>
                  <a:t>Pourcentage du PIB</a:t>
                </a:r>
              </a:p>
            </c:rich>
          </c:tx>
          <c:layout>
            <c:manualLayout>
              <c:xMode val="edge"/>
              <c:yMode val="edge"/>
              <c:x val="0"/>
              <c:y val="0.17985590051058195"/>
            </c:manualLayout>
          </c:layout>
          <c:spPr>
            <a:noFill/>
            <a:ln w="40010">
              <a:noFill/>
            </a:ln>
          </c:spPr>
        </c:title>
        <c:numFmt formatCode="_(* #,##0_);_(* \(#,##0\);_(* &quot;-&quot;??_);_(@_)" sourceLinked="0"/>
        <c:tickLblPos val="nextTo"/>
        <c:spPr>
          <a:ln w="5001">
            <a:solidFill>
              <a:srgbClr val="000000"/>
            </a:solidFill>
            <a:prstDash val="solid"/>
          </a:ln>
        </c:spPr>
        <c:txPr>
          <a:bodyPr rot="0" vert="horz"/>
          <a:lstStyle/>
          <a:p>
            <a:pPr>
              <a:defRPr sz="1420" b="0" i="0" u="none" strike="noStrike" baseline="0">
                <a:solidFill>
                  <a:srgbClr val="000000"/>
                </a:solidFill>
                <a:latin typeface="Arial"/>
                <a:ea typeface="Arial"/>
                <a:cs typeface="Arial"/>
              </a:defRPr>
            </a:pPr>
            <a:endParaRPr lang="en-US"/>
          </a:p>
        </c:txPr>
        <c:crossAx val="208450304"/>
        <c:crosses val="autoZero"/>
        <c:crossBetween val="between"/>
      </c:valAx>
      <c:spPr>
        <a:noFill/>
        <a:ln w="20005">
          <a:solidFill>
            <a:srgbClr val="808080"/>
          </a:solidFill>
          <a:prstDash val="solid"/>
        </a:ln>
      </c:spPr>
    </c:plotArea>
    <c:dispBlanksAs val="gap"/>
  </c:chart>
  <c:spPr>
    <a:noFill/>
    <a:ln>
      <a:noFill/>
    </a:ln>
  </c:spPr>
  <c:txPr>
    <a:bodyPr/>
    <a:lstStyle/>
    <a:p>
      <a:pPr>
        <a:defRPr sz="55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847161572052403"/>
          <c:y val="7.4324324324324342E-2"/>
          <c:w val="0.83842794759825323"/>
          <c:h val="0.48648648648648657"/>
        </c:manualLayout>
      </c:layout>
      <c:barChart>
        <c:barDir val="col"/>
        <c:grouping val="stacked"/>
        <c:ser>
          <c:idx val="0"/>
          <c:order val="0"/>
          <c:tx>
            <c:strRef>
              <c:f>Sheet1!$A$2</c:f>
              <c:strCache>
                <c:ptCount val="1"/>
                <c:pt idx="0">
                  <c:v>Électricité</c:v>
                </c:pt>
              </c:strCache>
            </c:strRef>
          </c:tx>
          <c:spPr>
            <a:solidFill>
              <a:srgbClr val="FF6600"/>
            </a:solidFill>
            <a:ln w="12458">
              <a:solidFill>
                <a:srgbClr val="000000"/>
              </a:solidFill>
              <a:prstDash val="solid"/>
            </a:ln>
          </c:spPr>
          <c:cat>
            <c:strRef>
              <c:f>Sheet1!$B$1:$U$1</c:f>
              <c:strCache>
                <c:ptCount val="20"/>
                <c:pt idx="0">
                  <c:v>Mauritius</c:v>
                </c:pt>
                <c:pt idx="1">
                  <c:v>Tanzania</c:v>
                </c:pt>
                <c:pt idx="2">
                  <c:v>Benin</c:v>
                </c:pt>
                <c:pt idx="3">
                  <c:v>Cameroon</c:v>
                </c:pt>
                <c:pt idx="4">
                  <c:v>Burkina Faso</c:v>
                </c:pt>
                <c:pt idx="5">
                  <c:v>Niger</c:v>
                </c:pt>
                <c:pt idx="6">
                  <c:v>Mauritania</c:v>
                </c:pt>
                <c:pt idx="7">
                  <c:v>Malawi</c:v>
                </c:pt>
                <c:pt idx="8">
                  <c:v>South Africa</c:v>
                </c:pt>
                <c:pt idx="9">
                  <c:v>Madagascar</c:v>
                </c:pt>
                <c:pt idx="10">
                  <c:v>Senegal</c:v>
                </c:pt>
                <c:pt idx="11">
                  <c:v>Kenya</c:v>
                </c:pt>
                <c:pt idx="12">
                  <c:v>Zambia</c:v>
                </c:pt>
                <c:pt idx="13">
                  <c:v>Uganda</c:v>
                </c:pt>
                <c:pt idx="14">
                  <c:v>Mali</c:v>
                </c:pt>
                <c:pt idx="15">
                  <c:v>Namibia</c:v>
                </c:pt>
                <c:pt idx="16">
                  <c:v>Swaziland</c:v>
                </c:pt>
                <c:pt idx="17">
                  <c:v>Botswana</c:v>
                </c:pt>
                <c:pt idx="18">
                  <c:v>Ethiopia</c:v>
                </c:pt>
                <c:pt idx="19">
                  <c:v>Eritrea</c:v>
                </c:pt>
              </c:strCache>
            </c:strRef>
          </c:cat>
          <c:val>
            <c:numRef>
              <c:f>Sheet1!$B$2:$U$2</c:f>
              <c:numCache>
                <c:formatCode>0%</c:formatCode>
                <c:ptCount val="20"/>
                <c:pt idx="0">
                  <c:v>4.0000000000000008E-2</c:v>
                </c:pt>
                <c:pt idx="1">
                  <c:v>0.05</c:v>
                </c:pt>
                <c:pt idx="2">
                  <c:v>7.0000000000000021E-2</c:v>
                </c:pt>
                <c:pt idx="3">
                  <c:v>0.2</c:v>
                </c:pt>
                <c:pt idx="4">
                  <c:v>0.2</c:v>
                </c:pt>
                <c:pt idx="5">
                  <c:v>0.22</c:v>
                </c:pt>
                <c:pt idx="6">
                  <c:v>0.22</c:v>
                </c:pt>
                <c:pt idx="7">
                  <c:v>0.24000000000000002</c:v>
                </c:pt>
                <c:pt idx="8">
                  <c:v>0.26</c:v>
                </c:pt>
                <c:pt idx="9">
                  <c:v>0.30000000000000004</c:v>
                </c:pt>
                <c:pt idx="10">
                  <c:v>0.39000000000000007</c:v>
                </c:pt>
                <c:pt idx="11">
                  <c:v>0.42000000000000004</c:v>
                </c:pt>
                <c:pt idx="12">
                  <c:v>0.42000000000000004</c:v>
                </c:pt>
                <c:pt idx="13">
                  <c:v>0.45</c:v>
                </c:pt>
                <c:pt idx="14">
                  <c:v>0.51</c:v>
                </c:pt>
                <c:pt idx="15">
                  <c:v>0.62000000000000011</c:v>
                </c:pt>
                <c:pt idx="16">
                  <c:v>0.63000000000000012</c:v>
                </c:pt>
                <c:pt idx="17">
                  <c:v>0.73000000000000009</c:v>
                </c:pt>
                <c:pt idx="18">
                  <c:v>0.79</c:v>
                </c:pt>
                <c:pt idx="19">
                  <c:v>0.85000000000000009</c:v>
                </c:pt>
              </c:numCache>
            </c:numRef>
          </c:val>
        </c:ser>
        <c:ser>
          <c:idx val="1"/>
          <c:order val="1"/>
          <c:tx>
            <c:strRef>
              <c:f>Sheet1!$A$3</c:f>
              <c:strCache>
                <c:ptCount val="1"/>
                <c:pt idx="0">
                  <c:v>Dédouanement</c:v>
                </c:pt>
              </c:strCache>
            </c:strRef>
          </c:tx>
          <c:spPr>
            <a:solidFill>
              <a:srgbClr val="993300"/>
            </a:solidFill>
            <a:ln w="12458">
              <a:solidFill>
                <a:srgbClr val="000000"/>
              </a:solidFill>
              <a:prstDash val="solid"/>
            </a:ln>
          </c:spPr>
          <c:cat>
            <c:strRef>
              <c:f>Sheet1!$B$1:$U$1</c:f>
              <c:strCache>
                <c:ptCount val="20"/>
                <c:pt idx="0">
                  <c:v>Mauritius</c:v>
                </c:pt>
                <c:pt idx="1">
                  <c:v>Tanzania</c:v>
                </c:pt>
                <c:pt idx="2">
                  <c:v>Benin</c:v>
                </c:pt>
                <c:pt idx="3">
                  <c:v>Cameroon</c:v>
                </c:pt>
                <c:pt idx="4">
                  <c:v>Burkina Faso</c:v>
                </c:pt>
                <c:pt idx="5">
                  <c:v>Niger</c:v>
                </c:pt>
                <c:pt idx="6">
                  <c:v>Mauritania</c:v>
                </c:pt>
                <c:pt idx="7">
                  <c:v>Malawi</c:v>
                </c:pt>
                <c:pt idx="8">
                  <c:v>South Africa</c:v>
                </c:pt>
                <c:pt idx="9">
                  <c:v>Madagascar</c:v>
                </c:pt>
                <c:pt idx="10">
                  <c:v>Senegal</c:v>
                </c:pt>
                <c:pt idx="11">
                  <c:v>Kenya</c:v>
                </c:pt>
                <c:pt idx="12">
                  <c:v>Zambia</c:v>
                </c:pt>
                <c:pt idx="13">
                  <c:v>Uganda</c:v>
                </c:pt>
                <c:pt idx="14">
                  <c:v>Mali</c:v>
                </c:pt>
                <c:pt idx="15">
                  <c:v>Namibia</c:v>
                </c:pt>
                <c:pt idx="16">
                  <c:v>Swaziland</c:v>
                </c:pt>
                <c:pt idx="17">
                  <c:v>Botswana</c:v>
                </c:pt>
                <c:pt idx="18">
                  <c:v>Ethiopia</c:v>
                </c:pt>
                <c:pt idx="19">
                  <c:v>Eritrea</c:v>
                </c:pt>
              </c:strCache>
            </c:strRef>
          </c:cat>
          <c:val>
            <c:numRef>
              <c:f>Sheet1!$B$3:$U$3</c:f>
              <c:numCache>
                <c:formatCode>0%</c:formatCode>
                <c:ptCount val="20"/>
                <c:pt idx="0">
                  <c:v>0.71000000000000008</c:v>
                </c:pt>
                <c:pt idx="1">
                  <c:v>0</c:v>
                </c:pt>
                <c:pt idx="2">
                  <c:v>0.34</c:v>
                </c:pt>
                <c:pt idx="3">
                  <c:v>0.44</c:v>
                </c:pt>
                <c:pt idx="4">
                  <c:v>0.44</c:v>
                </c:pt>
                <c:pt idx="5">
                  <c:v>0.47000000000000003</c:v>
                </c:pt>
                <c:pt idx="6">
                  <c:v>0.48000000000000004</c:v>
                </c:pt>
                <c:pt idx="7">
                  <c:v>0.41000000000000003</c:v>
                </c:pt>
                <c:pt idx="8">
                  <c:v>0.29000000000000004</c:v>
                </c:pt>
                <c:pt idx="9">
                  <c:v>0</c:v>
                </c:pt>
                <c:pt idx="10">
                  <c:v>0</c:v>
                </c:pt>
                <c:pt idx="11">
                  <c:v>0</c:v>
                </c:pt>
                <c:pt idx="12">
                  <c:v>0</c:v>
                </c:pt>
                <c:pt idx="13">
                  <c:v>0.27</c:v>
                </c:pt>
                <c:pt idx="14">
                  <c:v>0</c:v>
                </c:pt>
                <c:pt idx="15">
                  <c:v>0.38000000000000006</c:v>
                </c:pt>
                <c:pt idx="16">
                  <c:v>0.37000000000000005</c:v>
                </c:pt>
                <c:pt idx="17">
                  <c:v>0.27</c:v>
                </c:pt>
                <c:pt idx="18">
                  <c:v>0.12000000000000001</c:v>
                </c:pt>
                <c:pt idx="19">
                  <c:v>0.13</c:v>
                </c:pt>
              </c:numCache>
            </c:numRef>
          </c:val>
        </c:ser>
        <c:ser>
          <c:idx val="2"/>
          <c:order val="2"/>
          <c:tx>
            <c:strRef>
              <c:f>Sheet1!$A$4</c:f>
              <c:strCache>
                <c:ptCount val="1"/>
                <c:pt idx="0">
                  <c:v>Transport</c:v>
                </c:pt>
              </c:strCache>
            </c:strRef>
          </c:tx>
          <c:spPr>
            <a:solidFill>
              <a:srgbClr val="FFCC99"/>
            </a:solidFill>
            <a:ln w="12458">
              <a:solidFill>
                <a:srgbClr val="000000"/>
              </a:solidFill>
              <a:prstDash val="solid"/>
            </a:ln>
          </c:spPr>
          <c:cat>
            <c:strRef>
              <c:f>Sheet1!$B$1:$U$1</c:f>
              <c:strCache>
                <c:ptCount val="20"/>
                <c:pt idx="0">
                  <c:v>Mauritius</c:v>
                </c:pt>
                <c:pt idx="1">
                  <c:v>Tanzania</c:v>
                </c:pt>
                <c:pt idx="2">
                  <c:v>Benin</c:v>
                </c:pt>
                <c:pt idx="3">
                  <c:v>Cameroon</c:v>
                </c:pt>
                <c:pt idx="4">
                  <c:v>Burkina Faso</c:v>
                </c:pt>
                <c:pt idx="5">
                  <c:v>Niger</c:v>
                </c:pt>
                <c:pt idx="6">
                  <c:v>Mauritania</c:v>
                </c:pt>
                <c:pt idx="7">
                  <c:v>Malawi</c:v>
                </c:pt>
                <c:pt idx="8">
                  <c:v>South Africa</c:v>
                </c:pt>
                <c:pt idx="9">
                  <c:v>Madagascar</c:v>
                </c:pt>
                <c:pt idx="10">
                  <c:v>Senegal</c:v>
                </c:pt>
                <c:pt idx="11">
                  <c:v>Kenya</c:v>
                </c:pt>
                <c:pt idx="12">
                  <c:v>Zambia</c:v>
                </c:pt>
                <c:pt idx="13">
                  <c:v>Uganda</c:v>
                </c:pt>
                <c:pt idx="14">
                  <c:v>Mali</c:v>
                </c:pt>
                <c:pt idx="15">
                  <c:v>Namibia</c:v>
                </c:pt>
                <c:pt idx="16">
                  <c:v>Swaziland</c:v>
                </c:pt>
                <c:pt idx="17">
                  <c:v>Botswana</c:v>
                </c:pt>
                <c:pt idx="18">
                  <c:v>Ethiopia</c:v>
                </c:pt>
                <c:pt idx="19">
                  <c:v>Eritrea</c:v>
                </c:pt>
              </c:strCache>
            </c:strRef>
          </c:cat>
          <c:val>
            <c:numRef>
              <c:f>Sheet1!$B$4:$U$4</c:f>
              <c:numCache>
                <c:formatCode>0%</c:formatCode>
                <c:ptCount val="20"/>
                <c:pt idx="0">
                  <c:v>4.0000000000000008E-2</c:v>
                </c:pt>
                <c:pt idx="1">
                  <c:v>0.47000000000000003</c:v>
                </c:pt>
                <c:pt idx="2">
                  <c:v>0.12000000000000001</c:v>
                </c:pt>
                <c:pt idx="3">
                  <c:v>9.0000000000000011E-2</c:v>
                </c:pt>
                <c:pt idx="4">
                  <c:v>9.0000000000000011E-2</c:v>
                </c:pt>
                <c:pt idx="5">
                  <c:v>3.0000000000000002E-2</c:v>
                </c:pt>
                <c:pt idx="6">
                  <c:v>1.0000000000000002E-2</c:v>
                </c:pt>
                <c:pt idx="7">
                  <c:v>0.18000000000000002</c:v>
                </c:pt>
                <c:pt idx="8">
                  <c:v>0.26</c:v>
                </c:pt>
                <c:pt idx="9">
                  <c:v>0.5</c:v>
                </c:pt>
                <c:pt idx="10">
                  <c:v>0.55000000000000004</c:v>
                </c:pt>
                <c:pt idx="11">
                  <c:v>0.32000000000000006</c:v>
                </c:pt>
                <c:pt idx="12">
                  <c:v>0.25</c:v>
                </c:pt>
                <c:pt idx="13">
                  <c:v>8.0000000000000016E-2</c:v>
                </c:pt>
                <c:pt idx="14">
                  <c:v>0.25</c:v>
                </c:pt>
                <c:pt idx="15">
                  <c:v>0</c:v>
                </c:pt>
                <c:pt idx="16">
                  <c:v>0</c:v>
                </c:pt>
                <c:pt idx="17">
                  <c:v>0</c:v>
                </c:pt>
                <c:pt idx="18">
                  <c:v>9.0000000000000011E-2</c:v>
                </c:pt>
                <c:pt idx="19">
                  <c:v>1.0000000000000002E-2</c:v>
                </c:pt>
              </c:numCache>
            </c:numRef>
          </c:val>
        </c:ser>
        <c:ser>
          <c:idx val="3"/>
          <c:order val="3"/>
          <c:tx>
            <c:strRef>
              <c:f>Sheet1!$A$5</c:f>
              <c:strCache>
                <c:ptCount val="1"/>
                <c:pt idx="0">
                  <c:v>TIC</c:v>
                </c:pt>
              </c:strCache>
            </c:strRef>
          </c:tx>
          <c:spPr>
            <a:solidFill>
              <a:srgbClr val="FF9900"/>
            </a:solidFill>
            <a:ln w="12458">
              <a:solidFill>
                <a:srgbClr val="000000"/>
              </a:solidFill>
              <a:prstDash val="solid"/>
            </a:ln>
          </c:spPr>
          <c:cat>
            <c:strRef>
              <c:f>Sheet1!$B$1:$U$1</c:f>
              <c:strCache>
                <c:ptCount val="20"/>
                <c:pt idx="0">
                  <c:v>Mauritius</c:v>
                </c:pt>
                <c:pt idx="1">
                  <c:v>Tanzania</c:v>
                </c:pt>
                <c:pt idx="2">
                  <c:v>Benin</c:v>
                </c:pt>
                <c:pt idx="3">
                  <c:v>Cameroon</c:v>
                </c:pt>
                <c:pt idx="4">
                  <c:v>Burkina Faso</c:v>
                </c:pt>
                <c:pt idx="5">
                  <c:v>Niger</c:v>
                </c:pt>
                <c:pt idx="6">
                  <c:v>Mauritania</c:v>
                </c:pt>
                <c:pt idx="7">
                  <c:v>Malawi</c:v>
                </c:pt>
                <c:pt idx="8">
                  <c:v>South Africa</c:v>
                </c:pt>
                <c:pt idx="9">
                  <c:v>Madagascar</c:v>
                </c:pt>
                <c:pt idx="10">
                  <c:v>Senegal</c:v>
                </c:pt>
                <c:pt idx="11">
                  <c:v>Kenya</c:v>
                </c:pt>
                <c:pt idx="12">
                  <c:v>Zambia</c:v>
                </c:pt>
                <c:pt idx="13">
                  <c:v>Uganda</c:v>
                </c:pt>
                <c:pt idx="14">
                  <c:v>Mali</c:v>
                </c:pt>
                <c:pt idx="15">
                  <c:v>Namibia</c:v>
                </c:pt>
                <c:pt idx="16">
                  <c:v>Swaziland</c:v>
                </c:pt>
                <c:pt idx="17">
                  <c:v>Botswana</c:v>
                </c:pt>
                <c:pt idx="18">
                  <c:v>Ethiopia</c:v>
                </c:pt>
                <c:pt idx="19">
                  <c:v>Eritrea</c:v>
                </c:pt>
              </c:strCache>
            </c:strRef>
          </c:cat>
          <c:val>
            <c:numRef>
              <c:f>Sheet1!$B$5:$U$5</c:f>
              <c:numCache>
                <c:formatCode>0%</c:formatCode>
                <c:ptCount val="20"/>
                <c:pt idx="0">
                  <c:v>0.2</c:v>
                </c:pt>
                <c:pt idx="1">
                  <c:v>0.12000000000000001</c:v>
                </c:pt>
                <c:pt idx="2">
                  <c:v>0.39000000000000007</c:v>
                </c:pt>
                <c:pt idx="3">
                  <c:v>9.0000000000000011E-2</c:v>
                </c:pt>
                <c:pt idx="4">
                  <c:v>9.0000000000000011E-2</c:v>
                </c:pt>
                <c:pt idx="5">
                  <c:v>0.1</c:v>
                </c:pt>
                <c:pt idx="6">
                  <c:v>0.1</c:v>
                </c:pt>
                <c:pt idx="7">
                  <c:v>8.0000000000000016E-2</c:v>
                </c:pt>
                <c:pt idx="8">
                  <c:v>0</c:v>
                </c:pt>
                <c:pt idx="9">
                  <c:v>9.0000000000000011E-2</c:v>
                </c:pt>
                <c:pt idx="10">
                  <c:v>1.0000000000000002E-2</c:v>
                </c:pt>
                <c:pt idx="11">
                  <c:v>6.0000000000000005E-2</c:v>
                </c:pt>
                <c:pt idx="12">
                  <c:v>0.33000000000000007</c:v>
                </c:pt>
                <c:pt idx="13">
                  <c:v>0.05</c:v>
                </c:pt>
                <c:pt idx="14">
                  <c:v>0.05</c:v>
                </c:pt>
                <c:pt idx="15">
                  <c:v>0</c:v>
                </c:pt>
                <c:pt idx="16">
                  <c:v>0</c:v>
                </c:pt>
                <c:pt idx="17">
                  <c:v>0</c:v>
                </c:pt>
                <c:pt idx="18">
                  <c:v>0</c:v>
                </c:pt>
                <c:pt idx="19">
                  <c:v>0</c:v>
                </c:pt>
              </c:numCache>
            </c:numRef>
          </c:val>
        </c:ser>
        <c:ser>
          <c:idx val="4"/>
          <c:order val="4"/>
          <c:tx>
            <c:strRef>
              <c:f>Sheet1!$A$6</c:f>
              <c:strCache>
                <c:ptCount val="1"/>
                <c:pt idx="0">
                  <c:v>Eau</c:v>
                </c:pt>
              </c:strCache>
            </c:strRef>
          </c:tx>
          <c:spPr>
            <a:solidFill>
              <a:srgbClr val="FFFFCC"/>
            </a:solidFill>
            <a:ln w="12458">
              <a:solidFill>
                <a:srgbClr val="000000"/>
              </a:solidFill>
              <a:prstDash val="solid"/>
            </a:ln>
          </c:spPr>
          <c:cat>
            <c:strRef>
              <c:f>Sheet1!$B$1:$U$1</c:f>
              <c:strCache>
                <c:ptCount val="20"/>
                <c:pt idx="0">
                  <c:v>Mauritius</c:v>
                </c:pt>
                <c:pt idx="1">
                  <c:v>Tanzania</c:v>
                </c:pt>
                <c:pt idx="2">
                  <c:v>Benin</c:v>
                </c:pt>
                <c:pt idx="3">
                  <c:v>Cameroon</c:v>
                </c:pt>
                <c:pt idx="4">
                  <c:v>Burkina Faso</c:v>
                </c:pt>
                <c:pt idx="5">
                  <c:v>Niger</c:v>
                </c:pt>
                <c:pt idx="6">
                  <c:v>Mauritania</c:v>
                </c:pt>
                <c:pt idx="7">
                  <c:v>Malawi</c:v>
                </c:pt>
                <c:pt idx="8">
                  <c:v>South Africa</c:v>
                </c:pt>
                <c:pt idx="9">
                  <c:v>Madagascar</c:v>
                </c:pt>
                <c:pt idx="10">
                  <c:v>Senegal</c:v>
                </c:pt>
                <c:pt idx="11">
                  <c:v>Kenya</c:v>
                </c:pt>
                <c:pt idx="12">
                  <c:v>Zambia</c:v>
                </c:pt>
                <c:pt idx="13">
                  <c:v>Uganda</c:v>
                </c:pt>
                <c:pt idx="14">
                  <c:v>Mali</c:v>
                </c:pt>
                <c:pt idx="15">
                  <c:v>Namibia</c:v>
                </c:pt>
                <c:pt idx="16">
                  <c:v>Swaziland</c:v>
                </c:pt>
                <c:pt idx="17">
                  <c:v>Botswana</c:v>
                </c:pt>
                <c:pt idx="18">
                  <c:v>Ethiopia</c:v>
                </c:pt>
                <c:pt idx="19">
                  <c:v>Eritrea</c:v>
                </c:pt>
              </c:strCache>
            </c:strRef>
          </c:cat>
          <c:val>
            <c:numRef>
              <c:f>Sheet1!$B$6:$U$6</c:f>
              <c:numCache>
                <c:formatCode>0%</c:formatCode>
                <c:ptCount val="20"/>
                <c:pt idx="0">
                  <c:v>2.0000000000000004E-2</c:v>
                </c:pt>
                <c:pt idx="1">
                  <c:v>0.36000000000000004</c:v>
                </c:pt>
                <c:pt idx="2">
                  <c:v>7.0000000000000021E-2</c:v>
                </c:pt>
                <c:pt idx="3">
                  <c:v>0.17</c:v>
                </c:pt>
                <c:pt idx="4">
                  <c:v>0.17</c:v>
                </c:pt>
                <c:pt idx="5">
                  <c:v>0.18000000000000002</c:v>
                </c:pt>
                <c:pt idx="6">
                  <c:v>0.19</c:v>
                </c:pt>
                <c:pt idx="7">
                  <c:v>9.0000000000000011E-2</c:v>
                </c:pt>
                <c:pt idx="8">
                  <c:v>0.2</c:v>
                </c:pt>
                <c:pt idx="9">
                  <c:v>0.11</c:v>
                </c:pt>
                <c:pt idx="10">
                  <c:v>6.0000000000000005E-2</c:v>
                </c:pt>
                <c:pt idx="11">
                  <c:v>0.19</c:v>
                </c:pt>
                <c:pt idx="12">
                  <c:v>0</c:v>
                </c:pt>
                <c:pt idx="13">
                  <c:v>0.15000000000000002</c:v>
                </c:pt>
                <c:pt idx="14">
                  <c:v>0.19</c:v>
                </c:pt>
                <c:pt idx="15">
                  <c:v>0</c:v>
                </c:pt>
                <c:pt idx="16">
                  <c:v>0</c:v>
                </c:pt>
                <c:pt idx="17">
                  <c:v>0</c:v>
                </c:pt>
                <c:pt idx="18">
                  <c:v>0</c:v>
                </c:pt>
                <c:pt idx="19">
                  <c:v>0</c:v>
                </c:pt>
              </c:numCache>
            </c:numRef>
          </c:val>
        </c:ser>
        <c:overlap val="100"/>
        <c:axId val="208499456"/>
        <c:axId val="208500992"/>
      </c:barChart>
      <c:catAx>
        <c:axId val="208499456"/>
        <c:scaling>
          <c:orientation val="minMax"/>
        </c:scaling>
        <c:axPos val="b"/>
        <c:numFmt formatCode="General" sourceLinked="1"/>
        <c:tickLblPos val="nextTo"/>
        <c:spPr>
          <a:ln w="3115">
            <a:solidFill>
              <a:srgbClr val="000000"/>
            </a:solidFill>
            <a:prstDash val="solid"/>
          </a:ln>
        </c:spPr>
        <c:txPr>
          <a:bodyPr rot="-5400000" vert="horz"/>
          <a:lstStyle/>
          <a:p>
            <a:pPr>
              <a:defRPr sz="1175" b="1" i="0" u="none" strike="noStrike" baseline="0">
                <a:solidFill>
                  <a:srgbClr val="000000"/>
                </a:solidFill>
                <a:latin typeface="Times New Roman"/>
                <a:ea typeface="Times New Roman"/>
                <a:cs typeface="Times New Roman"/>
              </a:defRPr>
            </a:pPr>
            <a:endParaRPr lang="en-US"/>
          </a:p>
        </c:txPr>
        <c:crossAx val="208500992"/>
        <c:crosses val="autoZero"/>
        <c:auto val="1"/>
        <c:lblAlgn val="ctr"/>
        <c:lblOffset val="100"/>
        <c:tickLblSkip val="1"/>
        <c:tickMarkSkip val="1"/>
      </c:catAx>
      <c:valAx>
        <c:axId val="208500992"/>
        <c:scaling>
          <c:orientation val="minMax"/>
          <c:max val="1"/>
          <c:min val="0"/>
        </c:scaling>
        <c:axPos val="l"/>
        <c:title>
          <c:tx>
            <c:rich>
              <a:bodyPr/>
              <a:lstStyle/>
              <a:p>
                <a:pPr>
                  <a:defRPr sz="1372" b="1" i="0" u="none" strike="noStrike" baseline="0">
                    <a:solidFill>
                      <a:srgbClr val="000000"/>
                    </a:solidFill>
                    <a:latin typeface="Arial"/>
                    <a:ea typeface="Arial"/>
                    <a:cs typeface="Arial"/>
                  </a:defRPr>
                </a:pPr>
                <a:r>
                  <a:t>Pourcentage de  contribution  au TFP</a:t>
                </a:r>
              </a:p>
            </c:rich>
          </c:tx>
          <c:layout>
            <c:manualLayout>
              <c:xMode val="edge"/>
              <c:yMode val="edge"/>
              <c:x val="8.4950723301835708E-3"/>
              <c:y val="0"/>
            </c:manualLayout>
          </c:layout>
          <c:spPr>
            <a:noFill/>
            <a:ln w="24916">
              <a:noFill/>
            </a:ln>
          </c:spPr>
        </c:title>
        <c:numFmt formatCode="0%" sourceLinked="0"/>
        <c:tickLblPos val="nextTo"/>
        <c:spPr>
          <a:ln w="9344">
            <a:noFill/>
          </a:ln>
        </c:spPr>
        <c:txPr>
          <a:bodyPr rot="0" vert="horz"/>
          <a:lstStyle/>
          <a:p>
            <a:pPr>
              <a:defRPr sz="1372" b="0" i="0" u="none" strike="noStrike" baseline="0">
                <a:solidFill>
                  <a:srgbClr val="000000"/>
                </a:solidFill>
                <a:latin typeface="Times New Roman"/>
                <a:ea typeface="Times New Roman"/>
                <a:cs typeface="Times New Roman"/>
              </a:defRPr>
            </a:pPr>
            <a:endParaRPr lang="en-US"/>
          </a:p>
        </c:txPr>
        <c:crossAx val="208499456"/>
        <c:crosses val="autoZero"/>
        <c:crossBetween val="between"/>
        <c:majorUnit val="0.2"/>
        <c:minorUnit val="1.0000000000000005E-2"/>
      </c:valAx>
      <c:spPr>
        <a:noFill/>
        <a:ln w="24975">
          <a:noFill/>
        </a:ln>
      </c:spPr>
    </c:plotArea>
    <c:legend>
      <c:legendPos val="b"/>
      <c:layout>
        <c:manualLayout>
          <c:xMode val="edge"/>
          <c:yMode val="edge"/>
          <c:wMode val="edge"/>
          <c:hMode val="edge"/>
          <c:x val="5.4611686827892206E-2"/>
          <c:y val="0.90338160495895459"/>
          <c:w val="0.96116500296162677"/>
          <c:h val="1"/>
        </c:manualLayout>
      </c:layout>
      <c:spPr>
        <a:noFill/>
        <a:ln w="24916">
          <a:noFill/>
        </a:ln>
      </c:spPr>
      <c:txPr>
        <a:bodyPr/>
        <a:lstStyle/>
        <a:p>
          <a:pPr>
            <a:defRPr sz="1261" b="1"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790" b="1"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098779134295227"/>
          <c:y val="5.6862745098039222E-2"/>
          <c:w val="0.87791342952275253"/>
          <c:h val="0.72941176470588232"/>
        </c:manualLayout>
      </c:layout>
      <c:barChart>
        <c:barDir val="col"/>
        <c:grouping val="clustered"/>
        <c:ser>
          <c:idx val="0"/>
          <c:order val="0"/>
          <c:tx>
            <c:strRef>
              <c:f>Sheet1!$B$1</c:f>
              <c:strCache>
                <c:ptCount val="1"/>
                <c:pt idx="0">
                  <c:v>resid eff tariff at 100kWh</c:v>
                </c:pt>
              </c:strCache>
            </c:strRef>
          </c:tx>
          <c:spPr>
            <a:solidFill>
              <a:srgbClr val="FFCC99"/>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Sheet1!$B$2:$B$25</c:f>
              <c:numCache>
                <c:formatCode>General</c:formatCode>
                <c:ptCount val="24"/>
                <c:pt idx="0">
                  <c:v>30.030143890000002</c:v>
                </c:pt>
                <c:pt idx="1">
                  <c:v>25.801836529999999</c:v>
                </c:pt>
                <c:pt idx="2">
                  <c:v>25.750987250000001</c:v>
                </c:pt>
                <c:pt idx="3">
                  <c:v>21.371005070000002</c:v>
                </c:pt>
                <c:pt idx="4">
                  <c:v>20.045320819999997</c:v>
                </c:pt>
                <c:pt idx="5">
                  <c:v>15.2370065</c:v>
                </c:pt>
                <c:pt idx="6">
                  <c:v>14.802465520000002</c:v>
                </c:pt>
                <c:pt idx="7">
                  <c:v>14.565561540000003</c:v>
                </c:pt>
                <c:pt idx="8">
                  <c:v>14.06571849</c:v>
                </c:pt>
                <c:pt idx="9">
                  <c:v>14.06571849</c:v>
                </c:pt>
                <c:pt idx="10">
                  <c:v>13.626971309999998</c:v>
                </c:pt>
                <c:pt idx="11">
                  <c:v>11.88423702</c:v>
                </c:pt>
                <c:pt idx="12">
                  <c:v>11.666458890000001</c:v>
                </c:pt>
                <c:pt idx="13">
                  <c:v>8.1749393420000001</c:v>
                </c:pt>
                <c:pt idx="14">
                  <c:v>7.2361580480000001</c:v>
                </c:pt>
                <c:pt idx="15">
                  <c:v>7.197762107</c:v>
                </c:pt>
                <c:pt idx="16">
                  <c:v>6.76353268</c:v>
                </c:pt>
                <c:pt idx="17">
                  <c:v>6.7098012469999988</c:v>
                </c:pt>
                <c:pt idx="18">
                  <c:v>4.0865797519999996</c:v>
                </c:pt>
                <c:pt idx="19">
                  <c:v>3.98</c:v>
                </c:pt>
                <c:pt idx="20">
                  <c:v>3.5206384169999998</c:v>
                </c:pt>
                <c:pt idx="21">
                  <c:v>3.382341738</c:v>
                </c:pt>
                <c:pt idx="22">
                  <c:v>2.8777864899999996</c:v>
                </c:pt>
              </c:numCache>
            </c:numRef>
          </c:val>
        </c:ser>
        <c:ser>
          <c:idx val="1"/>
          <c:order val="1"/>
          <c:tx>
            <c:strRef>
              <c:f>Sheet1!$C$1</c:f>
              <c:strCache>
                <c:ptCount val="1"/>
              </c:strCache>
            </c:strRef>
          </c:tx>
          <c:spPr>
            <a:solidFill>
              <a:schemeClr val="accent2"/>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Sheet1!$C$2:$C$25</c:f>
              <c:numCache>
                <c:formatCode>General</c:formatCode>
                <c:ptCount val="24"/>
              </c:numCache>
            </c:numRef>
          </c:val>
        </c:ser>
        <c:ser>
          <c:idx val="2"/>
          <c:order val="2"/>
          <c:tx>
            <c:strRef>
              <c:f>Sheet1!$D$1</c:f>
              <c:strCache>
                <c:ptCount val="1"/>
              </c:strCache>
            </c:strRef>
          </c:tx>
          <c:spPr>
            <a:solidFill>
              <a:schemeClr val="hlink"/>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Sheet1!$D$2:$D$25</c:f>
              <c:numCache>
                <c:formatCode>General</c:formatCode>
                <c:ptCount val="24"/>
              </c:numCache>
            </c:numRef>
          </c:val>
        </c:ser>
        <c:ser>
          <c:idx val="3"/>
          <c:order val="3"/>
          <c:tx>
            <c:strRef>
              <c:f>Sheet1!$E$1</c:f>
              <c:strCache>
                <c:ptCount val="1"/>
              </c:strCache>
            </c:strRef>
          </c:tx>
          <c:spPr>
            <a:solidFill>
              <a:schemeClr val="folHlink"/>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Sheet1!$E$2:$E$25</c:f>
              <c:numCache>
                <c:formatCode>General</c:formatCode>
                <c:ptCount val="24"/>
              </c:numCache>
            </c:numRef>
          </c:val>
        </c:ser>
        <c:ser>
          <c:idx val="4"/>
          <c:order val="4"/>
          <c:tx>
            <c:strRef>
              <c:f>Sheet1!$F$1</c:f>
              <c:strCache>
                <c:ptCount val="1"/>
              </c:strCache>
            </c:strRef>
          </c:tx>
          <c:spPr>
            <a:solidFill>
              <a:schemeClr val="bg2"/>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Sheet1!$F$2:$F$25</c:f>
              <c:numCache>
                <c:formatCode>General</c:formatCode>
                <c:ptCount val="24"/>
              </c:numCache>
            </c:numRef>
          </c:val>
        </c:ser>
        <c:ser>
          <c:idx val="5"/>
          <c:order val="5"/>
          <c:tx>
            <c:strRef>
              <c:f>Sheet1!$G$1</c:f>
              <c:strCache>
                <c:ptCount val="1"/>
              </c:strCache>
            </c:strRef>
          </c:tx>
          <c:spPr>
            <a:solidFill>
              <a:schemeClr val="tx2"/>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Sheet1!$G$2:$G$25</c:f>
              <c:numCache>
                <c:formatCode>General</c:formatCode>
                <c:ptCount val="24"/>
              </c:numCache>
            </c:numRef>
          </c:val>
        </c:ser>
        <c:ser>
          <c:idx val="6"/>
          <c:order val="6"/>
          <c:tx>
            <c:strRef>
              <c:f>Sheet1!$H$1</c:f>
              <c:strCache>
                <c:ptCount val="1"/>
              </c:strCache>
            </c:strRef>
          </c:tx>
          <c:spPr>
            <a:solidFill>
              <a:srgbClr val="0066CC"/>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Sheet1!$H$2:$H$25</c:f>
              <c:numCache>
                <c:formatCode>General</c:formatCode>
                <c:ptCount val="24"/>
              </c:numCache>
            </c:numRef>
          </c:val>
        </c:ser>
        <c:ser>
          <c:idx val="7"/>
          <c:order val="7"/>
          <c:tx>
            <c:strRef>
              <c:f>Sheet1!$I$1</c:f>
              <c:strCache>
                <c:ptCount val="1"/>
              </c:strCache>
            </c:strRef>
          </c:tx>
          <c:spPr>
            <a:solidFill>
              <a:srgbClr val="CCCCFF"/>
            </a:solidFill>
            <a:ln w="10856">
              <a:solidFill>
                <a:schemeClr val="tx1"/>
              </a:solidFill>
              <a:prstDash val="solid"/>
            </a:ln>
          </c:spPr>
          <c:cat>
            <c:strRef>
              <c:f>Sheet1!$A$2:$A$25</c:f>
              <c:strCache>
                <c:ptCount val="23"/>
                <c:pt idx="0">
                  <c:v>Chad</c:v>
                </c:pt>
                <c:pt idx="1">
                  <c:v>Cape Verde</c:v>
                </c:pt>
                <c:pt idx="2">
                  <c:v>Madagascar </c:v>
                </c:pt>
                <c:pt idx="3">
                  <c:v>Uganda</c:v>
                </c:pt>
                <c:pt idx="4">
                  <c:v>Burkina Faso </c:v>
                </c:pt>
                <c:pt idx="5">
                  <c:v>Senegal</c:v>
                </c:pt>
                <c:pt idx="6">
                  <c:v>Kenya</c:v>
                </c:pt>
                <c:pt idx="7">
                  <c:v>Rwanda</c:v>
                </c:pt>
                <c:pt idx="8">
                  <c:v>Cameroon</c:v>
                </c:pt>
                <c:pt idx="9">
                  <c:v>Niger</c:v>
                </c:pt>
                <c:pt idx="10">
                  <c:v>Benin</c:v>
                </c:pt>
                <c:pt idx="11">
                  <c:v>Côte d'Ivoire</c:v>
                </c:pt>
                <c:pt idx="12">
                  <c:v>Namibia</c:v>
                </c:pt>
                <c:pt idx="13">
                  <c:v>Ghana</c:v>
                </c:pt>
                <c:pt idx="14">
                  <c:v>Lesotho</c:v>
                </c:pt>
                <c:pt idx="15">
                  <c:v>South Africa</c:v>
                </c:pt>
                <c:pt idx="16">
                  <c:v>Mozambique</c:v>
                </c:pt>
                <c:pt idx="17">
                  <c:v>Tanzania</c:v>
                </c:pt>
                <c:pt idx="18">
                  <c:v>Ethiopia</c:v>
                </c:pt>
                <c:pt idx="19">
                  <c:v>Congo </c:v>
                </c:pt>
                <c:pt idx="20">
                  <c:v>Malawi </c:v>
                </c:pt>
                <c:pt idx="21">
                  <c:v>Nigeria </c:v>
                </c:pt>
                <c:pt idx="22">
                  <c:v>Zambia</c:v>
                </c:pt>
              </c:strCache>
            </c:strRef>
          </c:cat>
          <c:val>
            <c:numRef>
              <c:f>Sheet1!$I$2:$I$25</c:f>
              <c:numCache>
                <c:formatCode>General</c:formatCode>
                <c:ptCount val="24"/>
              </c:numCache>
            </c:numRef>
          </c:val>
        </c:ser>
        <c:gapWidth val="0"/>
        <c:overlap val="80"/>
        <c:axId val="209242752"/>
        <c:axId val="209609088"/>
      </c:barChart>
      <c:catAx>
        <c:axId val="209242752"/>
        <c:scaling>
          <c:orientation val="minMax"/>
        </c:scaling>
        <c:axPos val="b"/>
        <c:numFmt formatCode="General" sourceLinked="1"/>
        <c:tickLblPos val="nextTo"/>
        <c:spPr>
          <a:ln w="2714">
            <a:solidFill>
              <a:schemeClr val="tx1"/>
            </a:solidFill>
            <a:prstDash val="solid"/>
          </a:ln>
        </c:spPr>
        <c:txPr>
          <a:bodyPr rot="-5400000" vert="horz"/>
          <a:lstStyle/>
          <a:p>
            <a:pPr>
              <a:defRPr sz="855" b="1" i="0" u="none" strike="noStrike" baseline="0">
                <a:solidFill>
                  <a:schemeClr val="tx1"/>
                </a:solidFill>
                <a:latin typeface="Arial"/>
                <a:ea typeface="Arial"/>
                <a:cs typeface="Arial"/>
              </a:defRPr>
            </a:pPr>
            <a:endParaRPr lang="en-US"/>
          </a:p>
        </c:txPr>
        <c:crossAx val="209609088"/>
        <c:crosses val="autoZero"/>
        <c:auto val="1"/>
        <c:lblAlgn val="ctr"/>
        <c:lblOffset val="100"/>
        <c:tickLblSkip val="1"/>
        <c:tickMarkSkip val="1"/>
      </c:catAx>
      <c:valAx>
        <c:axId val="209609088"/>
        <c:scaling>
          <c:orientation val="minMax"/>
        </c:scaling>
        <c:axPos val="l"/>
        <c:majorGridlines>
          <c:spPr>
            <a:ln w="2714">
              <a:solidFill>
                <a:schemeClr val="tx1"/>
              </a:solidFill>
              <a:prstDash val="solid"/>
            </a:ln>
          </c:spPr>
        </c:majorGridlines>
        <c:title>
          <c:tx>
            <c:rich>
              <a:bodyPr/>
              <a:lstStyle/>
              <a:p>
                <a:pPr>
                  <a:defRPr sz="1688" b="1" i="0" u="none" strike="noStrike" baseline="0">
                    <a:solidFill>
                      <a:schemeClr val="tx1"/>
                    </a:solidFill>
                    <a:latin typeface="Arial"/>
                    <a:ea typeface="Arial"/>
                    <a:cs typeface="Arial"/>
                  </a:defRPr>
                </a:pPr>
                <a:r>
                  <a:rPr lang="en-US"/>
                  <a:t>centimes EU</a:t>
                </a:r>
              </a:p>
            </c:rich>
          </c:tx>
          <c:layout>
            <c:manualLayout>
              <c:xMode val="edge"/>
              <c:yMode val="edge"/>
              <c:x val="1.2208657047724751E-2"/>
              <c:y val="0.26078431372549027"/>
            </c:manualLayout>
          </c:layout>
          <c:spPr>
            <a:noFill/>
            <a:ln w="21712">
              <a:noFill/>
            </a:ln>
          </c:spPr>
        </c:title>
        <c:numFmt formatCode="General" sourceLinked="1"/>
        <c:tickLblPos val="nextTo"/>
        <c:spPr>
          <a:ln w="8142">
            <a:noFill/>
          </a:ln>
        </c:spPr>
        <c:txPr>
          <a:bodyPr rot="0" vert="horz"/>
          <a:lstStyle/>
          <a:p>
            <a:pPr>
              <a:defRPr sz="1389" b="1" i="0" u="none" strike="noStrike" baseline="0">
                <a:solidFill>
                  <a:schemeClr val="tx1"/>
                </a:solidFill>
                <a:latin typeface="Arial"/>
                <a:ea typeface="Arial"/>
                <a:cs typeface="Arial"/>
              </a:defRPr>
            </a:pPr>
            <a:endParaRPr lang="en-US"/>
          </a:p>
        </c:txPr>
        <c:crossAx val="209242752"/>
        <c:crosses val="autoZero"/>
        <c:crossBetween val="between"/>
      </c:valAx>
      <c:spPr>
        <a:noFill/>
        <a:ln w="10856">
          <a:solidFill>
            <a:schemeClr val="tx1"/>
          </a:solidFill>
          <a:prstDash val="solid"/>
        </a:ln>
      </c:spPr>
    </c:plotArea>
    <c:plotVisOnly val="1"/>
    <c:dispBlanksAs val="gap"/>
  </c:chart>
  <c:spPr>
    <a:noFill/>
    <a:ln>
      <a:noFill/>
    </a:ln>
  </c:spPr>
  <c:txPr>
    <a:bodyPr/>
    <a:lstStyle/>
    <a:p>
      <a:pPr>
        <a:defRPr sz="1881" b="1" i="0" u="none" strike="noStrike" baseline="0">
          <a:solidFill>
            <a:schemeClr val="tx1"/>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284132841328414"/>
          <c:y val="4.4534412955465626E-2"/>
          <c:w val="0.85239852398523952"/>
          <c:h val="0.81781376518218618"/>
        </c:manualLayout>
      </c:layout>
      <c:lineChart>
        <c:grouping val="standard"/>
        <c:ser>
          <c:idx val="0"/>
          <c:order val="0"/>
          <c:tx>
            <c:strRef>
              <c:f>Sheet1!$A$2</c:f>
              <c:strCache>
                <c:ptCount val="1"/>
                <c:pt idx="0">
                  <c:v>Surtout diesel</c:v>
                </c:pt>
              </c:strCache>
            </c:strRef>
          </c:tx>
          <c:spPr>
            <a:ln w="36156">
              <a:solidFill>
                <a:srgbClr val="993300"/>
              </a:solidFill>
              <a:prstDash val="sysDash"/>
            </a:ln>
          </c:spPr>
          <c:marker>
            <c:symbol val="diamond"/>
            <c:size val="6"/>
            <c:spPr>
              <a:solidFill>
                <a:srgbClr val="993300"/>
              </a:solidFill>
              <a:ln>
                <a:solidFill>
                  <a:srgbClr val="993300"/>
                </a:solidFill>
                <a:prstDash val="solid"/>
              </a:ln>
            </c:spPr>
          </c:marker>
          <c:dPt>
            <c:idx val="4"/>
            <c:spPr>
              <a:ln w="36156">
                <a:solidFill>
                  <a:srgbClr val="993300"/>
                </a:solidFill>
                <a:prstDash val="sysDash"/>
              </a:ln>
            </c:spPr>
          </c:dPt>
          <c:cat>
            <c:numRef>
              <c:f>Sheet1!$B$1:$F$1</c:f>
              <c:numCache>
                <c:formatCode>General</c:formatCode>
                <c:ptCount val="5"/>
                <c:pt idx="0">
                  <c:v>2001</c:v>
                </c:pt>
                <c:pt idx="1">
                  <c:v>2002</c:v>
                </c:pt>
                <c:pt idx="2">
                  <c:v>2003</c:v>
                </c:pt>
                <c:pt idx="3">
                  <c:v>2004</c:v>
                </c:pt>
                <c:pt idx="4">
                  <c:v>2005</c:v>
                </c:pt>
              </c:numCache>
            </c:numRef>
          </c:cat>
          <c:val>
            <c:numRef>
              <c:f>Sheet1!$B$2:$F$2</c:f>
              <c:numCache>
                <c:formatCode>General</c:formatCode>
                <c:ptCount val="5"/>
                <c:pt idx="0">
                  <c:v>0.23</c:v>
                </c:pt>
                <c:pt idx="1">
                  <c:v>0.2</c:v>
                </c:pt>
                <c:pt idx="2">
                  <c:v>0.25</c:v>
                </c:pt>
                <c:pt idx="3">
                  <c:v>0.29000000000000004</c:v>
                </c:pt>
                <c:pt idx="4">
                  <c:v>0.27</c:v>
                </c:pt>
              </c:numCache>
            </c:numRef>
          </c:val>
        </c:ser>
        <c:ser>
          <c:idx val="1"/>
          <c:order val="1"/>
          <c:tx>
            <c:strRef>
              <c:f>Sheet1!$A$3</c:f>
              <c:strCache>
                <c:ptCount val="1"/>
                <c:pt idx="0">
                  <c:v>Surtout hydro</c:v>
                </c:pt>
              </c:strCache>
            </c:strRef>
          </c:tx>
          <c:spPr>
            <a:ln w="4520">
              <a:solidFill>
                <a:srgbClr val="993300"/>
              </a:solidFill>
              <a:prstDash val="sysDash"/>
            </a:ln>
          </c:spPr>
          <c:marker>
            <c:symbol val="circle"/>
            <c:size val="7"/>
            <c:spPr>
              <a:solidFill>
                <a:srgbClr val="993300"/>
              </a:solidFill>
              <a:ln>
                <a:solidFill>
                  <a:srgbClr val="993300"/>
                </a:solidFill>
                <a:prstDash val="solid"/>
              </a:ln>
            </c:spPr>
          </c:marker>
          <c:cat>
            <c:numRef>
              <c:f>Sheet1!$B$1:$F$1</c:f>
              <c:numCache>
                <c:formatCode>General</c:formatCode>
                <c:ptCount val="5"/>
                <c:pt idx="0">
                  <c:v>2001</c:v>
                </c:pt>
                <c:pt idx="1">
                  <c:v>2002</c:v>
                </c:pt>
                <c:pt idx="2">
                  <c:v>2003</c:v>
                </c:pt>
                <c:pt idx="3">
                  <c:v>2004</c:v>
                </c:pt>
                <c:pt idx="4">
                  <c:v>2005</c:v>
                </c:pt>
              </c:numCache>
            </c:numRef>
          </c:cat>
          <c:val>
            <c:numRef>
              <c:f>Sheet1!$B$3:$F$3</c:f>
              <c:numCache>
                <c:formatCode>General</c:formatCode>
                <c:ptCount val="5"/>
                <c:pt idx="0">
                  <c:v>3.0000000000000002E-2</c:v>
                </c:pt>
                <c:pt idx="1">
                  <c:v>0.05</c:v>
                </c:pt>
                <c:pt idx="2">
                  <c:v>6.0000000000000005E-2</c:v>
                </c:pt>
                <c:pt idx="3">
                  <c:v>8.0000000000000016E-2</c:v>
                </c:pt>
                <c:pt idx="4">
                  <c:v>6.0000000000000005E-2</c:v>
                </c:pt>
              </c:numCache>
            </c:numRef>
          </c:val>
        </c:ser>
        <c:ser>
          <c:idx val="2"/>
          <c:order val="2"/>
          <c:tx>
            <c:strRef>
              <c:f>Sheet1!$A$4</c:f>
              <c:strCache>
                <c:ptCount val="1"/>
                <c:pt idx="0">
                  <c:v>Ensemble</c:v>
                </c:pt>
              </c:strCache>
            </c:strRef>
          </c:tx>
          <c:spPr>
            <a:ln w="54234">
              <a:solidFill>
                <a:srgbClr val="993300"/>
              </a:solidFill>
              <a:prstDash val="solid"/>
            </a:ln>
          </c:spPr>
          <c:marker>
            <c:symbol val="dash"/>
            <c:size val="11"/>
            <c:spPr>
              <a:solidFill>
                <a:srgbClr val="993300"/>
              </a:solidFill>
              <a:ln>
                <a:solidFill>
                  <a:srgbClr val="993300"/>
                </a:solidFill>
                <a:prstDash val="solid"/>
              </a:ln>
            </c:spPr>
          </c:marker>
          <c:cat>
            <c:numRef>
              <c:f>Sheet1!$B$1:$F$1</c:f>
              <c:numCache>
                <c:formatCode>General</c:formatCode>
                <c:ptCount val="5"/>
                <c:pt idx="0">
                  <c:v>2001</c:v>
                </c:pt>
                <c:pt idx="1">
                  <c:v>2002</c:v>
                </c:pt>
                <c:pt idx="2">
                  <c:v>2003</c:v>
                </c:pt>
                <c:pt idx="3">
                  <c:v>2004</c:v>
                </c:pt>
                <c:pt idx="4">
                  <c:v>2005</c:v>
                </c:pt>
              </c:numCache>
            </c:numRef>
          </c:cat>
          <c:val>
            <c:numRef>
              <c:f>Sheet1!$B$4:$F$4</c:f>
              <c:numCache>
                <c:formatCode>General</c:formatCode>
                <c:ptCount val="5"/>
                <c:pt idx="0">
                  <c:v>0.11</c:v>
                </c:pt>
                <c:pt idx="1">
                  <c:v>0.1</c:v>
                </c:pt>
                <c:pt idx="2">
                  <c:v>0.13</c:v>
                </c:pt>
                <c:pt idx="3">
                  <c:v>0.14000000000000001</c:v>
                </c:pt>
                <c:pt idx="4">
                  <c:v>0.15000000000000002</c:v>
                </c:pt>
              </c:numCache>
            </c:numRef>
          </c:val>
        </c:ser>
        <c:marker val="1"/>
        <c:axId val="209622912"/>
        <c:axId val="209633280"/>
      </c:lineChart>
      <c:catAx>
        <c:axId val="209622912"/>
        <c:scaling>
          <c:orientation val="minMax"/>
        </c:scaling>
        <c:axPos val="b"/>
        <c:numFmt formatCode="General" sourceLinked="1"/>
        <c:majorTickMark val="in"/>
        <c:tickLblPos val="nextTo"/>
        <c:spPr>
          <a:ln w="4520">
            <a:solidFill>
              <a:srgbClr val="000000"/>
            </a:solidFill>
            <a:prstDash val="solid"/>
          </a:ln>
        </c:spPr>
        <c:txPr>
          <a:bodyPr rot="0" vert="horz"/>
          <a:lstStyle/>
          <a:p>
            <a:pPr>
              <a:defRPr sz="1245" b="0" i="0" u="none" strike="noStrike" baseline="0">
                <a:solidFill>
                  <a:srgbClr val="000000"/>
                </a:solidFill>
                <a:latin typeface="Arial"/>
                <a:ea typeface="Arial"/>
                <a:cs typeface="Arial"/>
              </a:defRPr>
            </a:pPr>
            <a:endParaRPr lang="en-US"/>
          </a:p>
        </c:txPr>
        <c:crossAx val="209633280"/>
        <c:crosses val="autoZero"/>
        <c:auto val="1"/>
        <c:lblAlgn val="ctr"/>
        <c:lblOffset val="100"/>
        <c:tickLblSkip val="1"/>
        <c:tickMarkSkip val="1"/>
      </c:catAx>
      <c:valAx>
        <c:axId val="209633280"/>
        <c:scaling>
          <c:orientation val="minMax"/>
          <c:max val="0.30000000000000021"/>
        </c:scaling>
        <c:axPos val="l"/>
        <c:numFmt formatCode="0.00" sourceLinked="0"/>
        <c:majorTickMark val="in"/>
        <c:tickLblPos val="nextTo"/>
        <c:spPr>
          <a:ln w="4520">
            <a:solidFill>
              <a:srgbClr val="000000"/>
            </a:solidFill>
            <a:prstDash val="solid"/>
          </a:ln>
        </c:spPr>
        <c:txPr>
          <a:bodyPr rot="0" vert="horz"/>
          <a:lstStyle/>
          <a:p>
            <a:pPr>
              <a:defRPr sz="1245" b="0" i="0" u="none" strike="noStrike" baseline="0">
                <a:solidFill>
                  <a:srgbClr val="000000"/>
                </a:solidFill>
                <a:latin typeface="Arial"/>
                <a:ea typeface="Arial"/>
                <a:cs typeface="Arial"/>
              </a:defRPr>
            </a:pPr>
            <a:endParaRPr lang="en-US"/>
          </a:p>
        </c:txPr>
        <c:crossAx val="209622912"/>
        <c:crosses val="autoZero"/>
        <c:crossBetween val="between"/>
        <c:majorUnit val="0.05"/>
        <c:minorUnit val="1.0000000000000005E-2"/>
      </c:valAx>
      <c:spPr>
        <a:noFill/>
        <a:ln w="25400">
          <a:noFill/>
        </a:ln>
      </c:spPr>
    </c:plotArea>
    <c:legend>
      <c:legendPos val="r"/>
      <c:layout/>
      <c:spPr>
        <a:noFill/>
        <a:ln w="36156">
          <a:noFill/>
        </a:ln>
      </c:spPr>
      <c:txPr>
        <a:bodyPr/>
        <a:lstStyle/>
        <a:p>
          <a:pPr>
            <a:defRPr sz="911" b="0" i="0" u="none" strike="noStrike" baseline="0">
              <a:solidFill>
                <a:srgbClr val="000000"/>
              </a:solidFill>
              <a:latin typeface="Arial"/>
              <a:ea typeface="Arial"/>
              <a:cs typeface="Arial"/>
            </a:defRPr>
          </a:pPr>
          <a:endParaRPr lang="en-US"/>
        </a:p>
      </c:txPr>
    </c:legend>
    <c:plotVisOnly val="1"/>
    <c:dispBlanksAs val="gap"/>
  </c:chart>
  <c:spPr>
    <a:noFill/>
    <a:ln w="18078">
      <a:solidFill>
        <a:srgbClr val="000000"/>
      </a:solidFill>
      <a:prstDash val="solid"/>
    </a:ln>
  </c:spPr>
  <c:txPr>
    <a:bodyPr/>
    <a:lstStyle/>
    <a:p>
      <a:pPr>
        <a:defRPr sz="1140" b="1" i="0" u="none" strike="noStrike" baseline="0">
          <a:solidFill>
            <a:srgbClr val="000000"/>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481481481481473"/>
          <c:y val="4.0816326530612311E-2"/>
          <c:w val="0.84814814814814854"/>
          <c:h val="0.80408163265306198"/>
        </c:manualLayout>
      </c:layout>
      <c:lineChart>
        <c:grouping val="standard"/>
        <c:ser>
          <c:idx val="0"/>
          <c:order val="0"/>
          <c:tx>
            <c:strRef>
              <c:f>Sheet1!$A$2</c:f>
              <c:strCache>
                <c:ptCount val="1"/>
                <c:pt idx="0">
                  <c:v>Surtout diesel</c:v>
                </c:pt>
              </c:strCache>
            </c:strRef>
          </c:tx>
          <c:spPr>
            <a:ln w="36398">
              <a:solidFill>
                <a:srgbClr val="993300"/>
              </a:solidFill>
              <a:prstDash val="sysDash"/>
            </a:ln>
          </c:spPr>
          <c:marker>
            <c:symbol val="diamond"/>
            <c:size val="7"/>
            <c:spPr>
              <a:solidFill>
                <a:srgbClr val="993300"/>
              </a:solidFill>
              <a:ln>
                <a:solidFill>
                  <a:srgbClr val="993300"/>
                </a:solidFill>
                <a:prstDash val="solid"/>
              </a:ln>
            </c:spPr>
          </c:marker>
          <c:dPt>
            <c:idx val="4"/>
            <c:spPr>
              <a:ln w="36398">
                <a:solidFill>
                  <a:srgbClr val="993300"/>
                </a:solidFill>
                <a:prstDash val="sysDash"/>
              </a:ln>
            </c:spPr>
          </c:dPt>
          <c:cat>
            <c:numRef>
              <c:f>Sheet1!$B$1:$F$1</c:f>
              <c:numCache>
                <c:formatCode>General</c:formatCode>
                <c:ptCount val="5"/>
                <c:pt idx="0">
                  <c:v>2001</c:v>
                </c:pt>
                <c:pt idx="1">
                  <c:v>2002</c:v>
                </c:pt>
                <c:pt idx="2">
                  <c:v>2003</c:v>
                </c:pt>
                <c:pt idx="3">
                  <c:v>2004</c:v>
                </c:pt>
                <c:pt idx="4">
                  <c:v>2005</c:v>
                </c:pt>
              </c:numCache>
            </c:numRef>
          </c:cat>
          <c:val>
            <c:numRef>
              <c:f>Sheet1!$B$2:$F$2</c:f>
              <c:numCache>
                <c:formatCode>General</c:formatCode>
                <c:ptCount val="5"/>
                <c:pt idx="0">
                  <c:v>8.0000000000000016E-2</c:v>
                </c:pt>
                <c:pt idx="1">
                  <c:v>0.11</c:v>
                </c:pt>
                <c:pt idx="2">
                  <c:v>0.16</c:v>
                </c:pt>
                <c:pt idx="3">
                  <c:v>0.19</c:v>
                </c:pt>
                <c:pt idx="4">
                  <c:v>0.17</c:v>
                </c:pt>
              </c:numCache>
            </c:numRef>
          </c:val>
        </c:ser>
        <c:ser>
          <c:idx val="1"/>
          <c:order val="1"/>
          <c:tx>
            <c:strRef>
              <c:f>Sheet1!$A$3</c:f>
              <c:strCache>
                <c:ptCount val="1"/>
                <c:pt idx="0">
                  <c:v>Surtout hydro</c:v>
                </c:pt>
              </c:strCache>
            </c:strRef>
          </c:tx>
          <c:spPr>
            <a:ln w="4550">
              <a:solidFill>
                <a:srgbClr val="993300"/>
              </a:solidFill>
              <a:prstDash val="sysDash"/>
            </a:ln>
          </c:spPr>
          <c:marker>
            <c:symbol val="circle"/>
            <c:size val="8"/>
            <c:spPr>
              <a:solidFill>
                <a:srgbClr val="993300"/>
              </a:solidFill>
              <a:ln>
                <a:solidFill>
                  <a:srgbClr val="993300"/>
                </a:solidFill>
                <a:prstDash val="solid"/>
              </a:ln>
            </c:spPr>
          </c:marker>
          <c:cat>
            <c:numRef>
              <c:f>Sheet1!$B$1:$F$1</c:f>
              <c:numCache>
                <c:formatCode>General</c:formatCode>
                <c:ptCount val="5"/>
                <c:pt idx="0">
                  <c:v>2001</c:v>
                </c:pt>
                <c:pt idx="1">
                  <c:v>2002</c:v>
                </c:pt>
                <c:pt idx="2">
                  <c:v>2003</c:v>
                </c:pt>
                <c:pt idx="3">
                  <c:v>2004</c:v>
                </c:pt>
                <c:pt idx="4">
                  <c:v>2005</c:v>
                </c:pt>
              </c:numCache>
            </c:numRef>
          </c:cat>
          <c:val>
            <c:numRef>
              <c:f>Sheet1!$B$3:$F$3</c:f>
              <c:numCache>
                <c:formatCode>General</c:formatCode>
                <c:ptCount val="5"/>
                <c:pt idx="0">
                  <c:v>2.0000000000000004E-2</c:v>
                </c:pt>
                <c:pt idx="1">
                  <c:v>0.05</c:v>
                </c:pt>
                <c:pt idx="2">
                  <c:v>6.0000000000000005E-2</c:v>
                </c:pt>
                <c:pt idx="3">
                  <c:v>7.0000000000000021E-2</c:v>
                </c:pt>
                <c:pt idx="4">
                  <c:v>7.0000000000000021E-2</c:v>
                </c:pt>
              </c:numCache>
            </c:numRef>
          </c:val>
        </c:ser>
        <c:ser>
          <c:idx val="2"/>
          <c:order val="2"/>
          <c:tx>
            <c:strRef>
              <c:f>Sheet1!$A$4</c:f>
              <c:strCache>
                <c:ptCount val="1"/>
                <c:pt idx="0">
                  <c:v>Ensemble</c:v>
                </c:pt>
              </c:strCache>
            </c:strRef>
          </c:tx>
          <c:spPr>
            <a:ln w="54597">
              <a:solidFill>
                <a:srgbClr val="993300"/>
              </a:solidFill>
              <a:prstDash val="solid"/>
            </a:ln>
          </c:spPr>
          <c:marker>
            <c:symbol val="dash"/>
            <c:size val="12"/>
            <c:spPr>
              <a:solidFill>
                <a:srgbClr val="993300"/>
              </a:solidFill>
              <a:ln>
                <a:solidFill>
                  <a:srgbClr val="993300"/>
                </a:solidFill>
                <a:prstDash val="solid"/>
              </a:ln>
            </c:spPr>
          </c:marker>
          <c:cat>
            <c:numRef>
              <c:f>Sheet1!$B$1:$F$1</c:f>
              <c:numCache>
                <c:formatCode>General</c:formatCode>
                <c:ptCount val="5"/>
                <c:pt idx="0">
                  <c:v>2001</c:v>
                </c:pt>
                <c:pt idx="1">
                  <c:v>2002</c:v>
                </c:pt>
                <c:pt idx="2">
                  <c:v>2003</c:v>
                </c:pt>
                <c:pt idx="3">
                  <c:v>2004</c:v>
                </c:pt>
                <c:pt idx="4">
                  <c:v>2005</c:v>
                </c:pt>
              </c:numCache>
            </c:numRef>
          </c:cat>
          <c:val>
            <c:numRef>
              <c:f>Sheet1!$B$4:$F$4</c:f>
              <c:numCache>
                <c:formatCode>General</c:formatCode>
                <c:ptCount val="5"/>
                <c:pt idx="0">
                  <c:v>7.0000000000000021E-2</c:v>
                </c:pt>
                <c:pt idx="1">
                  <c:v>7.0000000000000021E-2</c:v>
                </c:pt>
                <c:pt idx="2">
                  <c:v>9.0000000000000011E-2</c:v>
                </c:pt>
                <c:pt idx="3">
                  <c:v>0.11</c:v>
                </c:pt>
                <c:pt idx="4">
                  <c:v>0.13</c:v>
                </c:pt>
              </c:numCache>
            </c:numRef>
          </c:val>
        </c:ser>
        <c:marker val="1"/>
        <c:axId val="209650432"/>
        <c:axId val="209652352"/>
      </c:lineChart>
      <c:catAx>
        <c:axId val="209650432"/>
        <c:scaling>
          <c:orientation val="minMax"/>
        </c:scaling>
        <c:axPos val="b"/>
        <c:numFmt formatCode="General" sourceLinked="1"/>
        <c:majorTickMark val="in"/>
        <c:tickLblPos val="nextTo"/>
        <c:spPr>
          <a:ln w="4550">
            <a:solidFill>
              <a:srgbClr val="000000"/>
            </a:solidFill>
            <a:prstDash val="solid"/>
          </a:ln>
        </c:spPr>
        <c:txPr>
          <a:bodyPr rot="0" vert="horz"/>
          <a:lstStyle/>
          <a:p>
            <a:pPr>
              <a:defRPr sz="1219" b="1" i="0" u="none" strike="noStrike" baseline="0">
                <a:solidFill>
                  <a:srgbClr val="000000"/>
                </a:solidFill>
                <a:latin typeface="Arial"/>
                <a:ea typeface="Arial"/>
                <a:cs typeface="Arial"/>
              </a:defRPr>
            </a:pPr>
            <a:endParaRPr lang="en-US"/>
          </a:p>
        </c:txPr>
        <c:crossAx val="209652352"/>
        <c:crosses val="autoZero"/>
        <c:auto val="1"/>
        <c:lblAlgn val="ctr"/>
        <c:lblOffset val="100"/>
        <c:tickLblSkip val="1"/>
        <c:tickMarkSkip val="1"/>
      </c:catAx>
      <c:valAx>
        <c:axId val="209652352"/>
        <c:scaling>
          <c:orientation val="minMax"/>
          <c:max val="0.30000000000000021"/>
        </c:scaling>
        <c:axPos val="l"/>
        <c:numFmt formatCode="0.00" sourceLinked="0"/>
        <c:majorTickMark val="in"/>
        <c:tickLblPos val="nextTo"/>
        <c:spPr>
          <a:ln w="4550">
            <a:solidFill>
              <a:srgbClr val="000000"/>
            </a:solidFill>
            <a:prstDash val="solid"/>
          </a:ln>
        </c:spPr>
        <c:txPr>
          <a:bodyPr rot="0" vert="horz"/>
          <a:lstStyle/>
          <a:p>
            <a:pPr>
              <a:defRPr sz="1219" b="1" i="0" u="none" strike="noStrike" baseline="0">
                <a:solidFill>
                  <a:srgbClr val="000000"/>
                </a:solidFill>
                <a:latin typeface="Arial"/>
                <a:ea typeface="Arial"/>
                <a:cs typeface="Arial"/>
              </a:defRPr>
            </a:pPr>
            <a:endParaRPr lang="en-US"/>
          </a:p>
        </c:txPr>
        <c:crossAx val="209650432"/>
        <c:crosses val="autoZero"/>
        <c:crossBetween val="between"/>
        <c:majorUnit val="0.05"/>
        <c:minorUnit val="1.0000000000000005E-2"/>
      </c:valAx>
      <c:spPr>
        <a:noFill/>
        <a:ln w="25478">
          <a:noFill/>
        </a:ln>
      </c:spPr>
    </c:plotArea>
    <c:legend>
      <c:legendPos val="r"/>
      <c:layout>
        <c:manualLayout>
          <c:xMode val="edge"/>
          <c:yMode val="edge"/>
          <c:x val="0.32962970687006038"/>
          <c:y val="9.7959294541966807E-2"/>
          <c:w val="0.63333337090975905"/>
          <c:h val="0.17142868739447112"/>
        </c:manualLayout>
      </c:layout>
      <c:spPr>
        <a:noFill/>
        <a:ln w="36398">
          <a:noFill/>
        </a:ln>
      </c:spPr>
      <c:txPr>
        <a:bodyPr/>
        <a:lstStyle/>
        <a:p>
          <a:pPr>
            <a:defRPr sz="917" b="0" i="0" u="none" strike="noStrike" baseline="0">
              <a:solidFill>
                <a:srgbClr val="000000"/>
              </a:solidFill>
              <a:latin typeface="Arial"/>
              <a:ea typeface="Arial"/>
              <a:cs typeface="Arial"/>
            </a:defRPr>
          </a:pPr>
          <a:endParaRPr lang="en-US"/>
        </a:p>
      </c:txPr>
    </c:legend>
    <c:plotVisOnly val="1"/>
    <c:dispBlanksAs val="gap"/>
  </c:chart>
  <c:spPr>
    <a:noFill/>
    <a:ln w="18199">
      <a:solidFill>
        <a:srgbClr val="000000"/>
      </a:solidFill>
      <a:prstDash val="solid"/>
    </a:ln>
  </c:spPr>
  <c:txPr>
    <a:bodyPr/>
    <a:lstStyle/>
    <a:p>
      <a:pPr>
        <a:defRPr sz="1149" b="1"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633F98AD-7A25-4D6E-BA94-140DBCE580ED}" type="datetimeFigureOut">
              <a:rPr lang="en-US"/>
              <a:pPr>
                <a:defRPr/>
              </a:pPr>
              <a:t>11/9/2009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FA098E6-3628-4881-A546-0BC1ED5327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433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3252"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433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99B070-3965-47B9-AE5F-037F71A39E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FEC371DA-BDEB-406C-B23E-C2660AB16EF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80A42AB0-5972-4BBB-BB5B-B368A81E48D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188A51CB-31AE-4EC4-929F-F25D668E1A2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F99DB4-ED82-4CCE-B323-9FC68FC097B5}" type="slidenum">
              <a:rPr lang="en-US" smtClean="0"/>
              <a:pPr/>
              <a:t>15</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80000"/>
              </a:lnSpc>
            </a:pPr>
            <a:r>
              <a:rPr lang="fr-FR" b="1" smtClean="0"/>
              <a:t>INVESTISSEMENTS REQUIS </a:t>
            </a:r>
          </a:p>
          <a:p>
            <a:pPr>
              <a:lnSpc>
                <a:spcPct val="80000"/>
              </a:lnSpc>
            </a:pPr>
            <a:r>
              <a:rPr lang="fr-FR" b="1" smtClean="0"/>
              <a:t>Les investissements requis </a:t>
            </a:r>
            <a:r>
              <a:rPr lang="fr-FR" smtClean="0"/>
              <a:t>sont calculés à partir d’un modèle de stratégies de moindre coût pour la production, la transmission et la distribution de l’électricité en vue de satisfaire la demande croissante dans chacun des 43 pays participants du pool énergétique de l’ASS. Le modèle minimise le coût total annualisé d’expansion et de fonctionnement du système. Ceci comprend : le coût O&amp;M de production et de distribution d’électricité selon la demande élargie, ainsi que le coût d’investissement pour la remise à neuf et la création de nouvelles capacités et la T&amp;D dus à l’expansion commerciale. Le modèle s’applique dans le cadre de plusieurs scénarios, dont celui de «stagnation des échanges» qui ne prévoit pas la création de nouvelles capacités de transmission régionale et celui de «échanges optimaux» qui prévoit la création de toute capacité de transmission régionale économiquement viable. Les tableaux de cette présentation reflètent les chiffres du scénario «échanges optimaux.»</a:t>
            </a:r>
          </a:p>
          <a:p>
            <a:pPr>
              <a:lnSpc>
                <a:spcPct val="80000"/>
              </a:lnSpc>
            </a:pPr>
            <a:r>
              <a:rPr lang="fr-FR" smtClean="0"/>
              <a:t>Quelques détails relatifs à la demande et à la prévision des coûts à encourir pour la satisfaire :</a:t>
            </a:r>
            <a:endParaRPr lang="fr-FR" b="1" smtClean="0"/>
          </a:p>
          <a:p>
            <a:pPr>
              <a:lnSpc>
                <a:spcPct val="80000"/>
              </a:lnSpc>
            </a:pPr>
            <a:r>
              <a:rPr lang="fr-FR" b="1" smtClean="0"/>
              <a:t>1. Projection de la demande en électricité entre 2005–2015</a:t>
            </a:r>
            <a:r>
              <a:rPr lang="fr-FR" smtClean="0"/>
              <a:t>. La demande consiste en a) une demande de marché associée à différents niveaux de croissance économique, de changement structurel et de croissance démographique; b) une demande supprimée par les coupures de courant et la pratique de rationnement de l’électricité; c) la demande sociale, telle qu’exprimée dans les cibles politiques visant à augmenter l’accès populaire à l’électricité. A partir des tendances historiques, on s’attend à ce que la demande croisse à la hauteur de 5% l’an en Afrique sub-saharienne pour atteindre des niveaux de 680 térawatt-heure (TWh), notamment : à 4-5% par an dans le SAPP et l’EAP, à 7% par an dans le CAPP ; 9% par an dans les états insulaires et 12% par an dans le WAPP.</a:t>
            </a:r>
            <a:endParaRPr lang="fr-FR" b="1" smtClean="0"/>
          </a:p>
          <a:p>
            <a:pPr>
              <a:lnSpc>
                <a:spcPct val="80000"/>
              </a:lnSpc>
            </a:pPr>
            <a:r>
              <a:rPr lang="fr-FR" b="1" smtClean="0"/>
              <a:t>2. Les</a:t>
            </a:r>
            <a:r>
              <a:rPr lang="fr-FR" smtClean="0"/>
              <a:t> </a:t>
            </a:r>
            <a:r>
              <a:rPr lang="fr-FR" b="1" smtClean="0"/>
              <a:t>coûts à encourir pour satisfaire la demande incluent ceux de remise à neuf et de construction. </a:t>
            </a:r>
            <a:r>
              <a:rPr lang="fr-FR" smtClean="0"/>
              <a:t>L’analyse couvre la production thermique—gaz naturel, charbon, fioul lourd et diesel—et les technologies en énergies renouvelables—grandes centrales hydroélectriques, mini-centrales hydrauliques, énergie</a:t>
            </a:r>
            <a:r>
              <a:rPr lang="fr-FR" b="1" i="1" smtClean="0"/>
              <a:t> </a:t>
            </a:r>
            <a:r>
              <a:rPr lang="fr-FR" i="1" smtClean="0"/>
              <a:t>solaire photovoltaïque (PV) et énergie géothermique</a:t>
            </a:r>
            <a:r>
              <a:rPr lang="fr-FR" smtClean="0"/>
              <a:t>. L’exploitation de l’énergie nucléaire disponible est envisagée, mais de nouveaux investissements ne le sont pas.</a:t>
            </a:r>
            <a:endParaRPr lang="fr-FR" b="1" smtClean="0"/>
          </a:p>
          <a:p>
            <a:pPr>
              <a:lnSpc>
                <a:spcPct val="80000"/>
              </a:lnSpc>
            </a:pPr>
            <a:r>
              <a:rPr lang="fr-FR" b="1" smtClean="0"/>
              <a:t>2.1. L’estimation des</a:t>
            </a:r>
            <a:r>
              <a:rPr lang="fr-FR" smtClean="0"/>
              <a:t> </a:t>
            </a:r>
            <a:r>
              <a:rPr lang="fr-FR" b="1" smtClean="0"/>
              <a:t>coûts de remise à neuf</a:t>
            </a:r>
            <a:r>
              <a:rPr lang="fr-FR" smtClean="0"/>
              <a:t> de la capacité existante est basée sur les besoins de chaque pays en MW (données spécifiques à chaque usine) ) et le coût unitaire de remise à neuf pour la production thermo et hydro. Pour la production hydroélectrique les coûts unitaires sont basés sur les coûts estimatifs de projets hydroélectriques réels prévus dans chaque région. La technologie de production de l’énergie thermique est générique, les coûts unitaires sont par conséquent les mêmes dans tous les pays. Les conditions de remise à neuf en termes de T&amp;D dépendent de la vétusté de l’actif. </a:t>
            </a:r>
            <a:endParaRPr lang="fr-FR" b="1" smtClean="0"/>
          </a:p>
          <a:p>
            <a:pPr>
              <a:lnSpc>
                <a:spcPct val="80000"/>
              </a:lnSpc>
            </a:pPr>
            <a:r>
              <a:rPr lang="fr-FR" b="1" smtClean="0"/>
              <a:t>2.2</a:t>
            </a:r>
            <a:r>
              <a:rPr lang="fr-FR" smtClean="0"/>
              <a:t>. </a:t>
            </a:r>
            <a:r>
              <a:rPr lang="fr-FR" b="1" smtClean="0"/>
              <a:t>Le coût de l’établissement</a:t>
            </a:r>
            <a:r>
              <a:rPr lang="fr-FR" smtClean="0"/>
              <a:t> de nouvelles capacités de transmission électrique régionale a été évalué. Comme dans le cas de la remise à neuf, le coût unitaire est standard pour la production de l’énergie thermique et spécifique à chaque pays dans le cas de l’énergie hydraulique. Le coût de construction T&amp;D est égal à la longueur de la ligne multipliée par le coût unitaire. Les coûts unitaires des lignes à installer—par km et par MV—sont spécifiques à chaque pays. La moyenne des coûts unitaires de deux pays est utilisée dans le cas des lignes régionales .</a:t>
            </a:r>
            <a:endParaRPr lang="fr-FR" b="1" smtClean="0"/>
          </a:p>
          <a:p>
            <a:pPr>
              <a:lnSpc>
                <a:spcPct val="80000"/>
              </a:lnSpc>
            </a:pPr>
            <a:r>
              <a:rPr lang="fr-FR" b="1" smtClean="0"/>
              <a:t>Le gap de financement </a:t>
            </a:r>
            <a:r>
              <a:rPr lang="fr-FR" smtClean="0"/>
              <a:t>est la différence entre les dépenses requises et les dépenses réelles. </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04D5A9CF-872C-4DF4-87BE-549CD05979FA}"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FB98BE3F-C808-4FB5-9ECF-474A381E2DF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734B42D-EFC9-4157-ACD3-515501DAEF3E}" type="slidenum">
              <a:rPr lang="en-US" smtClean="0"/>
              <a:pPr/>
              <a:t>21</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48.5   19.0  13.9  21.4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90A22B26-E694-44DA-9F4A-C218B6628BE1}"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F87D293C-82FB-4489-A459-234360C10370}"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F4C0638B-5291-4C58-8700-3A4ABD136DB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F113A97F-97DD-431C-9093-5F32E3E1D483}"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fr-FR" smtClean="0"/>
              <a:t>Le projet est le produit du Sommet de Gleneagles de 2005, du Rapport de la Commission pour l’Afrique et de la formation subséquente du Consortium pour les infrastructures en Afrique.</a:t>
            </a:r>
          </a:p>
          <a:p>
            <a:r>
              <a:rPr lang="fr-FR" smtClean="0"/>
              <a:t>Projet de plusieurs bailleurs de fonds sous l’égide d’un Comité directeur, présidé par l’Union africaine et comprenant des représentants de la Banque africaine de développement, du NEPAD, des Communautés économiques régionales et des bailleurs de fonds.</a:t>
            </a:r>
          </a:p>
          <a:p>
            <a:r>
              <a:rPr lang="fr-FR" smtClean="0"/>
              <a:t>Il est mis en œuvre par la Banque mondiale avec les ressources d’un fonds fiduciaire financé par la France, l’Allemagne, le Royaume Uni et le Fonds de conseil en infrastructure publique-privée.</a:t>
            </a:r>
          </a:p>
          <a:p>
            <a:r>
              <a:rPr lang="fr-FR" smtClean="0"/>
              <a:t>Initiative unique de recherche pour remédier à la quasi-totale absence jusqu’ici de données sur le sujet. Programme de trois ans pour la collection de données de base sur 5 secteurs infrastructurels dans 24 pays africains. Le nombre de pays couverts atteindra 40 dans une seconde phase actuellement en cours.</a:t>
            </a:r>
            <a:endParaRPr lang="en-US" smtClean="0"/>
          </a:p>
        </p:txBody>
      </p:sp>
      <p:sp>
        <p:nvSpPr>
          <p:cNvPr id="56324" name="Slide Number Placeholder 3"/>
          <p:cNvSpPr>
            <a:spLocks noGrp="1"/>
          </p:cNvSpPr>
          <p:nvPr>
            <p:ph type="sldNum" sz="quarter" idx="5"/>
          </p:nvPr>
        </p:nvSpPr>
        <p:spPr>
          <a:noFill/>
        </p:spPr>
        <p:txBody>
          <a:bodyPr/>
          <a:lstStyle/>
          <a:p>
            <a:fld id="{1580B858-2CFF-45A2-9CD0-42BE0EE3EABD}"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F615AF18-E611-4047-AB97-61D555D53AB7}"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1739DD39-3583-4B21-B5A6-5095F8F57182}"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7128F716-B9EE-4BC8-BE7D-D3800D1F347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1194FDD9-4CCC-4A84-9921-2DB2779B18F6}"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B72181F-AE38-46C7-AFD4-93F947B7FEAD}"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BECF632C-16D4-48E0-8C04-2CCE8F541CD1}"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fld id="{C0380336-08D8-434B-9B81-68833A71DC67}"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03E5F7E8-76E0-4B73-83BB-6148A400FBEA}"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1656DD7F-717B-4F74-BAAF-B129F8A83F33}"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5C876533-5A11-4AD8-91E5-31FACE1B15D4}"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C370C97C-3741-4741-B4DC-6272822B1966}"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EFFE5A1F-534D-4182-BA54-E32A4182CD29}"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310B7270-A306-496B-BF99-3A5FFC3D25C8}"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91065E8E-5FF0-4C21-B9EE-E582697641C7}"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77FEC3C0-A359-4516-A6BC-20C4A8FEC15A}"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C840CAD1-C7F2-4B2C-8CDC-EB866ED4ECF7}"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86A7109C-9167-47B6-9A29-B9AF0E4B9EB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CFA09A6A-F445-49D1-86F8-0A27BB53E857}" type="slidenum">
              <a:rPr lang="en-US" smtClean="0"/>
              <a:pPr/>
              <a:t>46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B76A2E2A-680F-48CE-833E-B6491C57F8A7}"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02FB8CDD-80AB-49C1-8442-BB7D2FD8C30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D0CD3B8C-A088-4EDF-9FE5-9EDDB355BD5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A4D761D-CF43-4155-8BE0-F92E011839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D583C8B-9998-46AC-A4C0-55326BC0F5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C7F1B8C-6510-4CC6-B580-4A137E7B40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17246EB-201D-4BBF-80F5-BB3BF4A1EAC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FDCE93-9CB8-4CDC-A96D-3D70FAD9A0E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E893B-AE41-483A-A3CF-AA8F027B514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31914-5DE1-4C48-8DDB-237A70A2240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069906-AEEB-47F0-9A7B-937A742E657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E72A51-1588-46F7-9C55-F660BD3C795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4E7308-9CF2-441E-B90C-7F668500C98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D0624D-21B0-4381-A461-917DA1BA6E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C55A28-3D6E-499D-BB75-3035EFC6EFD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E42D8-763A-4CD0-8540-306D9D99E03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E975FD-93B5-454C-B3DD-FDC4F1B4B21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2E0897-D7F0-493F-87C0-D86B5A6B401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EBCBE9-AC43-4A0C-82E8-154EBB65D8A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6C534FE-B8A6-4F54-A300-D902AC812E2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EE2A421-2708-4F9D-AE19-3396A62511A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E86264D-5F6B-4CA4-BE5F-5491E03A2A3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A218427-A921-4391-8E8B-89D7A741859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0E04475-3315-4FFC-A317-5868D7B6A03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846C6A4B-58E0-4853-8C45-5E127D94D7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7847775-E300-43F5-9F19-A71C523A858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0326726-FAD6-4448-BC30-67EFEFABFC2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F5A38AE-962D-4838-A22F-F78FB6D16AA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DC2E16A-D4AD-42A4-9818-D37A89E346D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0CF2C6-C453-49D1-845D-369E0A52717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31F8269-3503-4BF4-AF9D-F784CB5234F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28E7344-9A59-4889-B09C-5BD964E8EBC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4C5B7D-ACD1-4142-B03D-C33B0FC62A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457C7CD-347F-46AD-9E4C-0BAC039CCEE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5DB841-9866-4383-AC13-C0EE5A94C43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2B0F5C-B872-4545-86ED-27789C2B0BF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FB9C3C-457B-414F-BF28-9906C4C98A3D}"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5407A3-8E08-4032-95FF-1C4C7CC773DD}"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CB51BD-78CE-4FB8-B6EB-5A23431517B7}"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1BEBE5-B691-418C-85F3-3BEA59624C98}"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1B7D5C-B8A2-4BA0-9B64-2276E313CE1F}"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001DDF-B892-4D86-A42C-3CCB2BE69B4F}"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40651E-577C-421F-8E0B-946CAA5B9DE7}"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81D5DE-6976-4CA7-A127-8A796D68FA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98C03134-2AA8-42F6-9441-00A59850E99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DDAD980-6885-47D3-B7C5-9C17C1FCCA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BBDBA4E-0797-47D8-88E5-1708598360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13"/>
          <a:srcRect/>
          <a:stretch>
            <a:fillRect/>
          </a:stretch>
        </p:blipFill>
        <p:spPr bwMode="auto">
          <a:xfrm>
            <a:off x="8001000" y="6248400"/>
            <a:ext cx="990600" cy="479425"/>
          </a:xfrm>
          <a:prstGeom prst="rect">
            <a:avLst/>
          </a:prstGeom>
          <a:noFill/>
          <a:ln w="9525">
            <a:noFill/>
            <a:miter lim="800000"/>
            <a:headEnd/>
            <a:tailEnd/>
          </a:ln>
        </p:spPr>
      </p:pic>
      <p:pic>
        <p:nvPicPr>
          <p:cNvPr id="19459" name="Picture 3"/>
          <p:cNvPicPr>
            <a:picLocks noChangeAspect="1" noChangeArrowheads="1"/>
          </p:cNvPicPr>
          <p:nvPr/>
        </p:nvPicPr>
        <p:blipFill>
          <a:blip r:embed="rId14"/>
          <a:srcRect/>
          <a:stretch>
            <a:fillRect/>
          </a:stretch>
        </p:blipFill>
        <p:spPr bwMode="auto">
          <a:xfrm>
            <a:off x="1981200" y="228600"/>
            <a:ext cx="5664200" cy="6324600"/>
          </a:xfrm>
          <a:prstGeom prst="rect">
            <a:avLst/>
          </a:prstGeom>
          <a:noFill/>
          <a:ln w="9525">
            <a:noFill/>
            <a:miter lim="800000"/>
            <a:headEnd/>
            <a:tailEnd/>
          </a:ln>
        </p:spPr>
      </p:pic>
      <p:sp>
        <p:nvSpPr>
          <p:cNvPr id="19460"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1"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7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6487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6487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E603E56-7425-461F-9B6B-F045E696F604}" type="slidenum">
              <a:rPr lang="en-US"/>
              <a:pPr>
                <a:defRPr/>
              </a:pPr>
              <a:t>‹#›</a:t>
            </a:fld>
            <a:endParaRPr lang="en-US"/>
          </a:p>
        </p:txBody>
      </p:sp>
      <p:sp>
        <p:nvSpPr>
          <p:cNvPr id="164873" name="Line 9"/>
          <p:cNvSpPr>
            <a:spLocks noChangeShapeType="1"/>
          </p:cNvSpPr>
          <p:nvPr/>
        </p:nvSpPr>
        <p:spPr bwMode="auto">
          <a:xfrm>
            <a:off x="0" y="1371600"/>
            <a:ext cx="9144000" cy="0"/>
          </a:xfrm>
          <a:prstGeom prst="line">
            <a:avLst/>
          </a:prstGeom>
          <a:noFill/>
          <a:ln w="38100" cmpd="dbl">
            <a:solidFill>
              <a:srgbClr val="FF66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3"/>
          <a:srcRect/>
          <a:stretch>
            <a:fillRect/>
          </a:stretch>
        </p:blipFill>
        <p:spPr bwMode="auto">
          <a:xfrm>
            <a:off x="1981200" y="457200"/>
            <a:ext cx="5330825" cy="5867400"/>
          </a:xfrm>
          <a:prstGeom prst="rect">
            <a:avLst/>
          </a:prstGeom>
          <a:noFill/>
          <a:ln w="9525">
            <a:noFill/>
            <a:miter lim="800000"/>
            <a:headEnd/>
            <a:tailEnd/>
          </a:ln>
        </p:spPr>
      </p:pic>
      <p:sp>
        <p:nvSpPr>
          <p:cNvPr id="2048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9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669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pic>
        <p:nvPicPr>
          <p:cNvPr id="20487" name="Picture 7"/>
          <p:cNvPicPr>
            <a:picLocks noChangeAspect="1" noChangeArrowheads="1"/>
          </p:cNvPicPr>
          <p:nvPr/>
        </p:nvPicPr>
        <p:blipFill>
          <a:blip r:embed="rId14"/>
          <a:srcRect/>
          <a:stretch>
            <a:fillRect/>
          </a:stretch>
        </p:blipFill>
        <p:spPr bwMode="auto">
          <a:xfrm>
            <a:off x="8001000" y="6248400"/>
            <a:ext cx="990600" cy="479425"/>
          </a:xfrm>
          <a:prstGeom prst="rect">
            <a:avLst/>
          </a:prstGeom>
          <a:noFill/>
          <a:ln w="9525">
            <a:noFill/>
            <a:miter lim="800000"/>
            <a:headEnd/>
            <a:tailEnd/>
          </a:ln>
        </p:spPr>
      </p:pic>
      <p:sp>
        <p:nvSpPr>
          <p:cNvPr id="166920" name="Line 8"/>
          <p:cNvSpPr>
            <a:spLocks noChangeShapeType="1"/>
          </p:cNvSpPr>
          <p:nvPr/>
        </p:nvSpPr>
        <p:spPr bwMode="auto">
          <a:xfrm>
            <a:off x="0" y="1371600"/>
            <a:ext cx="9144000" cy="0"/>
          </a:xfrm>
          <a:prstGeom prst="line">
            <a:avLst/>
          </a:prstGeom>
          <a:noFill/>
          <a:ln w="38100" cmpd="dbl">
            <a:solidFill>
              <a:srgbClr val="FF66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67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67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84F2D8-12BD-42FD-A22D-52351B461F5E}" type="slidenum">
              <a:rPr lang="en-US"/>
              <a:pPr>
                <a:defRPr/>
              </a:pPr>
              <a:t>‹#›</a:t>
            </a:fld>
            <a:endParaRPr lang="en-US"/>
          </a:p>
        </p:txBody>
      </p:sp>
      <p:pic>
        <p:nvPicPr>
          <p:cNvPr id="21511" name="Picture 7"/>
          <p:cNvPicPr>
            <a:picLocks noChangeAspect="1" noChangeArrowheads="1"/>
          </p:cNvPicPr>
          <p:nvPr/>
        </p:nvPicPr>
        <p:blipFill>
          <a:blip r:embed="rId13"/>
          <a:srcRect/>
          <a:stretch>
            <a:fillRect/>
          </a:stretch>
        </p:blipFill>
        <p:spPr bwMode="auto">
          <a:xfrm>
            <a:off x="8001000" y="6248400"/>
            <a:ext cx="990600" cy="479425"/>
          </a:xfrm>
          <a:prstGeom prst="rect">
            <a:avLst/>
          </a:prstGeom>
          <a:noFill/>
          <a:ln w="9525">
            <a:noFill/>
            <a:miter lim="800000"/>
            <a:headEnd/>
            <a:tailEnd/>
          </a:ln>
        </p:spPr>
      </p:pic>
      <p:sp>
        <p:nvSpPr>
          <p:cNvPr id="167944" name="Line 8"/>
          <p:cNvSpPr>
            <a:spLocks noChangeShapeType="1"/>
          </p:cNvSpPr>
          <p:nvPr/>
        </p:nvSpPr>
        <p:spPr bwMode="auto">
          <a:xfrm>
            <a:off x="0" y="1371600"/>
            <a:ext cx="9144000" cy="0"/>
          </a:xfrm>
          <a:prstGeom prst="line">
            <a:avLst/>
          </a:prstGeom>
          <a:noFill/>
          <a:ln w="38100" cmpd="dbl">
            <a:solidFill>
              <a:srgbClr val="FF66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3"/>
          <a:srcRect/>
          <a:stretch>
            <a:fillRect/>
          </a:stretch>
        </p:blipFill>
        <p:spPr bwMode="auto">
          <a:xfrm>
            <a:off x="8001000" y="6248400"/>
            <a:ext cx="990600" cy="479425"/>
          </a:xfrm>
          <a:prstGeom prst="rect">
            <a:avLst/>
          </a:prstGeom>
          <a:noFill/>
          <a:ln w="9525">
            <a:noFill/>
            <a:miter lim="800000"/>
            <a:headEnd/>
            <a:tailEnd/>
          </a:ln>
        </p:spPr>
      </p:pic>
      <p:pic>
        <p:nvPicPr>
          <p:cNvPr id="22531" name="Picture 3"/>
          <p:cNvPicPr>
            <a:picLocks noChangeAspect="1" noChangeArrowheads="1"/>
          </p:cNvPicPr>
          <p:nvPr/>
        </p:nvPicPr>
        <p:blipFill>
          <a:blip r:embed="rId14"/>
          <a:srcRect/>
          <a:stretch>
            <a:fillRect/>
          </a:stretch>
        </p:blipFill>
        <p:spPr bwMode="auto">
          <a:xfrm>
            <a:off x="1981200" y="228600"/>
            <a:ext cx="5664200" cy="6324600"/>
          </a:xfrm>
          <a:prstGeom prst="rect">
            <a:avLst/>
          </a:prstGeom>
          <a:noFill/>
          <a:ln w="9525">
            <a:noFill/>
            <a:miter lim="800000"/>
            <a:headEnd/>
            <a:tailEnd/>
          </a:ln>
        </p:spPr>
      </p:pic>
      <p:sp>
        <p:nvSpPr>
          <p:cNvPr id="22532"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3"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2"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33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330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5C8742-3880-4DF4-8837-78C0B9F66C45}" type="slidenum">
              <a:rPr lang="en-US"/>
              <a:pPr>
                <a:defRPr/>
              </a:pPr>
              <a:t>‹#›</a:t>
            </a:fld>
            <a:endParaRPr lang="en-US"/>
          </a:p>
        </p:txBody>
      </p:sp>
      <p:sp>
        <p:nvSpPr>
          <p:cNvPr id="183305" name="Line 9"/>
          <p:cNvSpPr>
            <a:spLocks noChangeShapeType="1"/>
          </p:cNvSpPr>
          <p:nvPr/>
        </p:nvSpPr>
        <p:spPr bwMode="auto">
          <a:xfrm>
            <a:off x="0" y="1371600"/>
            <a:ext cx="9144000" cy="0"/>
          </a:xfrm>
          <a:prstGeom prst="line">
            <a:avLst/>
          </a:prstGeom>
          <a:noFill/>
          <a:ln w="38100" cmpd="dbl">
            <a:solidFill>
              <a:srgbClr val="FF66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16"/>
          <a:srcRect/>
          <a:stretch>
            <a:fillRect/>
          </a:stretch>
        </p:blipFill>
        <p:spPr bwMode="auto">
          <a:xfrm>
            <a:off x="1981200" y="457200"/>
            <a:ext cx="5330825" cy="5867400"/>
          </a:xfrm>
          <a:prstGeom prst="rect">
            <a:avLst/>
          </a:prstGeom>
          <a:noFill/>
          <a:ln w="9525">
            <a:noFill/>
            <a:miter lim="800000"/>
            <a:headEnd/>
            <a:tailEnd/>
          </a:ln>
        </p:spPr>
      </p:pic>
      <p:sp>
        <p:nvSpPr>
          <p:cNvPr id="2355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35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pic>
        <p:nvPicPr>
          <p:cNvPr id="23559" name="Picture 7"/>
          <p:cNvPicPr>
            <a:picLocks noChangeAspect="1" noChangeArrowheads="1"/>
          </p:cNvPicPr>
          <p:nvPr/>
        </p:nvPicPr>
        <p:blipFill>
          <a:blip r:embed="rId17"/>
          <a:srcRect/>
          <a:stretch>
            <a:fillRect/>
          </a:stretch>
        </p:blipFill>
        <p:spPr bwMode="auto">
          <a:xfrm>
            <a:off x="8001000" y="6248400"/>
            <a:ext cx="990600" cy="479425"/>
          </a:xfrm>
          <a:prstGeom prst="rect">
            <a:avLst/>
          </a:prstGeom>
          <a:noFill/>
          <a:ln w="9525">
            <a:noFill/>
            <a:miter lim="800000"/>
            <a:headEnd/>
            <a:tailEnd/>
          </a:ln>
        </p:spPr>
      </p:pic>
      <p:sp>
        <p:nvSpPr>
          <p:cNvPr id="185352" name="Line 8"/>
          <p:cNvSpPr>
            <a:spLocks noChangeShapeType="1"/>
          </p:cNvSpPr>
          <p:nvPr/>
        </p:nvSpPr>
        <p:spPr bwMode="auto">
          <a:xfrm>
            <a:off x="0" y="1371600"/>
            <a:ext cx="9144000" cy="0"/>
          </a:xfrm>
          <a:prstGeom prst="line">
            <a:avLst/>
          </a:prstGeom>
          <a:noFill/>
          <a:ln w="38100" cmpd="dbl">
            <a:solidFill>
              <a:srgbClr val="FF66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453A27D-AF01-4EE4-9AB5-1656B35A3C55}" type="slidenum">
              <a:rPr lang="en-US"/>
              <a:pPr>
                <a:defRPr/>
              </a:pPr>
              <a:t>‹#›</a:t>
            </a:fld>
            <a:endParaRPr lang="en-US"/>
          </a:p>
        </p:txBody>
      </p:sp>
      <p:pic>
        <p:nvPicPr>
          <p:cNvPr id="24583" name="Picture 7"/>
          <p:cNvPicPr>
            <a:picLocks noChangeAspect="1" noChangeArrowheads="1"/>
          </p:cNvPicPr>
          <p:nvPr/>
        </p:nvPicPr>
        <p:blipFill>
          <a:blip r:embed="rId13"/>
          <a:srcRect/>
          <a:stretch>
            <a:fillRect/>
          </a:stretch>
        </p:blipFill>
        <p:spPr bwMode="auto">
          <a:xfrm>
            <a:off x="8001000" y="6248400"/>
            <a:ext cx="990600" cy="479425"/>
          </a:xfrm>
          <a:prstGeom prst="rect">
            <a:avLst/>
          </a:prstGeom>
          <a:noFill/>
          <a:ln w="9525">
            <a:noFill/>
            <a:miter lim="800000"/>
            <a:headEnd/>
            <a:tailEnd/>
          </a:ln>
        </p:spPr>
      </p:pic>
      <p:sp>
        <p:nvSpPr>
          <p:cNvPr id="186376" name="Line 8"/>
          <p:cNvSpPr>
            <a:spLocks noChangeShapeType="1"/>
          </p:cNvSpPr>
          <p:nvPr/>
        </p:nvSpPr>
        <p:spPr bwMode="auto">
          <a:xfrm>
            <a:off x="0" y="1371600"/>
            <a:ext cx="9144000" cy="0"/>
          </a:xfrm>
          <a:prstGeom prst="line">
            <a:avLst/>
          </a:prstGeom>
          <a:noFill/>
          <a:ln w="38100" cmpd="dbl">
            <a:solidFill>
              <a:srgbClr val="FF66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7.xml"/><Relationship Id="rId16" Type="http://schemas.openxmlformats.org/officeDocument/2006/relationships/image" Target="../media/image21.png"/><Relationship Id="rId1" Type="http://schemas.openxmlformats.org/officeDocument/2006/relationships/slideLayout" Target="../slideLayouts/slideLayout4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6.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6.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6.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533400" y="1600200"/>
            <a:ext cx="8382000" cy="2514600"/>
          </a:xfrm>
        </p:spPr>
        <p:txBody>
          <a:bodyPr/>
          <a:lstStyle/>
          <a:p>
            <a:pPr eaLnBrk="1" hangingPunct="1"/>
            <a:r>
              <a:rPr lang="en-US" b="1" smtClean="0">
                <a:solidFill>
                  <a:srgbClr val="CC3300"/>
                </a:solidFill>
              </a:rPr>
              <a:t>Dix choses que les journalistes devraient savoir sur le secteur </a:t>
            </a:r>
            <a:r>
              <a:rPr lang="fr-FR" b="1" smtClean="0">
                <a:solidFill>
                  <a:srgbClr val="CC3300"/>
                </a:solidFill>
              </a:rPr>
              <a:t>énergétique</a:t>
            </a:r>
            <a:r>
              <a:rPr lang="en-US" smtClean="0"/>
              <a:t> </a:t>
            </a:r>
            <a:r>
              <a:rPr lang="en-US" b="1" smtClean="0">
                <a:solidFill>
                  <a:srgbClr val="CC3300"/>
                </a:solidFill>
              </a:rPr>
              <a:t>en Afrique</a:t>
            </a:r>
          </a:p>
        </p:txBody>
      </p:sp>
      <p:sp>
        <p:nvSpPr>
          <p:cNvPr id="25603" name="Rectangle 5"/>
          <p:cNvSpPr>
            <a:spLocks noChangeArrowheads="1"/>
          </p:cNvSpPr>
          <p:nvPr/>
        </p:nvSpPr>
        <p:spPr bwMode="auto">
          <a:xfrm>
            <a:off x="609600" y="5486400"/>
            <a:ext cx="8229600" cy="944563"/>
          </a:xfrm>
          <a:prstGeom prst="rect">
            <a:avLst/>
          </a:prstGeom>
          <a:noFill/>
          <a:ln w="9525">
            <a:noFill/>
            <a:miter lim="800000"/>
            <a:headEnd/>
            <a:tailEnd/>
          </a:ln>
        </p:spPr>
        <p:txBody>
          <a:bodyPr anchor="ctr"/>
          <a:lstStyle/>
          <a:p>
            <a:pPr algn="ctr" eaLnBrk="1" hangingPunct="1"/>
            <a:r>
              <a:rPr lang="en-US" sz="2800" b="1">
                <a:solidFill>
                  <a:srgbClr val="CC3300"/>
                </a:solidFill>
              </a:rPr>
              <a:t/>
            </a:r>
            <a:br>
              <a:rPr lang="en-US" sz="2800" b="1">
                <a:solidFill>
                  <a:srgbClr val="CC3300"/>
                </a:solidFill>
              </a:rPr>
            </a:br>
            <a:endParaRPr lang="en-US" sz="2800" b="1">
              <a:solidFill>
                <a:srgbClr val="CC3300"/>
              </a:solidFill>
            </a:endParaRPr>
          </a:p>
        </p:txBody>
      </p:sp>
      <p:sp>
        <p:nvSpPr>
          <p:cNvPr id="25604" name="Rectangle 6"/>
          <p:cNvSpPr>
            <a:spLocks noChangeArrowheads="1"/>
          </p:cNvSpPr>
          <p:nvPr/>
        </p:nvSpPr>
        <p:spPr bwMode="auto">
          <a:xfrm>
            <a:off x="685800" y="3124200"/>
            <a:ext cx="8229600" cy="2514600"/>
          </a:xfrm>
          <a:prstGeom prst="rect">
            <a:avLst/>
          </a:prstGeom>
          <a:noFill/>
          <a:ln w="9525">
            <a:noFill/>
            <a:miter lim="800000"/>
            <a:headEnd/>
            <a:tailEnd/>
          </a:ln>
        </p:spPr>
        <p:txBody>
          <a:bodyPr anchor="ctr"/>
          <a:lstStyle/>
          <a:p>
            <a:pPr algn="ctr" eaLnBrk="1" hangingPunct="1"/>
            <a:r>
              <a:rPr lang="nl-NL" sz="3200" b="1">
                <a:solidFill>
                  <a:srgbClr val="800000"/>
                </a:solidFill>
              </a:rPr>
              <a:t/>
            </a:r>
            <a:br>
              <a:rPr lang="nl-NL" sz="3200" b="1">
                <a:solidFill>
                  <a:srgbClr val="800000"/>
                </a:solidFill>
              </a:rPr>
            </a:br>
            <a:endParaRPr lang="en-US" sz="3200" b="1">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cl</a:t>
            </a:r>
            <a:r>
              <a:rPr lang="fr-FR" b="1" smtClean="0">
                <a:solidFill>
                  <a:srgbClr val="CC3300"/>
                </a:solidFill>
              </a:rPr>
              <a:t>é</a:t>
            </a:r>
            <a:r>
              <a:rPr lang="en-US" smtClean="0"/>
              <a:t> </a:t>
            </a:r>
            <a:r>
              <a:rPr lang="en-US" b="1" smtClean="0">
                <a:solidFill>
                  <a:srgbClr val="C03E26"/>
                </a:solidFill>
              </a:rPr>
              <a:t> #3</a:t>
            </a:r>
          </a:p>
        </p:txBody>
      </p:sp>
      <p:sp>
        <p:nvSpPr>
          <p:cNvPr id="31747"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31748" name="Rectangle 5"/>
          <p:cNvSpPr>
            <a:spLocks noGrp="1" noChangeArrowheads="1"/>
          </p:cNvSpPr>
          <p:nvPr>
            <p:ph type="subTitle" idx="1"/>
          </p:nvPr>
        </p:nvSpPr>
        <p:spPr>
          <a:xfrm>
            <a:off x="457200" y="2438400"/>
            <a:ext cx="8305800" cy="1752600"/>
          </a:xfrm>
        </p:spPr>
        <p:txBody>
          <a:bodyPr/>
          <a:lstStyle/>
          <a:p>
            <a:pPr eaLnBrk="1" hangingPunct="1"/>
            <a:r>
              <a:rPr lang="fr-FR" b="1" smtClean="0">
                <a:solidFill>
                  <a:srgbClr val="CC3300"/>
                </a:solidFill>
              </a:rPr>
              <a:t>Les pannes de courant freinent la croissance économique et la compétitivité</a:t>
            </a:r>
            <a:r>
              <a:rPr lang="fr-FR" smtClean="0">
                <a:solidFill>
                  <a:srgbClr val="CC3300"/>
                </a:solidFill>
              </a:rPr>
              <a:t> </a:t>
            </a:r>
            <a:endParaRPr lang="en-US" smtClean="0">
              <a:solidFill>
                <a:srgbClr val="CC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a:xfrm>
            <a:off x="457200" y="152400"/>
            <a:ext cx="8229600" cy="1143000"/>
          </a:xfrm>
        </p:spPr>
        <p:txBody>
          <a:bodyPr/>
          <a:lstStyle/>
          <a:p>
            <a:pPr eaLnBrk="1" hangingPunct="1"/>
            <a:r>
              <a:rPr lang="fr-FR" sz="2800" b="1" smtClean="0">
                <a:solidFill>
                  <a:srgbClr val="CC3300"/>
                </a:solidFill>
              </a:rPr>
              <a:t>Changements dans la croissance par habitant dus aux changements infrastructurels</a:t>
            </a:r>
            <a:r>
              <a:rPr lang="en-US" sz="3000" smtClean="0"/>
              <a:t> </a:t>
            </a:r>
            <a:r>
              <a:rPr lang="en-US" sz="4000" smtClean="0"/>
              <a:t> </a:t>
            </a:r>
          </a:p>
        </p:txBody>
      </p:sp>
      <p:graphicFrame>
        <p:nvGraphicFramePr>
          <p:cNvPr id="4" name="Object 2"/>
          <p:cNvGraphicFramePr>
            <a:graphicFrameLocks noGrp="1" noChangeAspect="1"/>
          </p:cNvGraphicFramePr>
          <p:nvPr>
            <p:ph idx="1"/>
          </p:nvPr>
        </p:nvGraphicFramePr>
        <p:xfrm>
          <a:off x="1149350" y="1828800"/>
          <a:ext cx="6708775" cy="34782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457200" y="304800"/>
            <a:ext cx="8229600" cy="1143000"/>
          </a:xfrm>
        </p:spPr>
        <p:txBody>
          <a:bodyPr/>
          <a:lstStyle/>
          <a:p>
            <a:pPr eaLnBrk="1" hangingPunct="1"/>
            <a:r>
              <a:rPr lang="fr-FR" sz="2800" b="1" smtClean="0">
                <a:solidFill>
                  <a:srgbClr val="CC3300"/>
                </a:solidFill>
              </a:rPr>
              <a:t>Les pannes de courant pèsent lourdement sur l’économie</a:t>
            </a:r>
            <a:r>
              <a:rPr lang="en-US" smtClean="0"/>
              <a:t> </a:t>
            </a:r>
          </a:p>
        </p:txBody>
      </p:sp>
      <p:sp>
        <p:nvSpPr>
          <p:cNvPr id="410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 name="Object 3"/>
          <p:cNvGraphicFramePr>
            <a:graphicFrameLocks noChangeAspect="1"/>
          </p:cNvGraphicFramePr>
          <p:nvPr/>
        </p:nvGraphicFramePr>
        <p:xfrm>
          <a:off x="800100" y="1622425"/>
          <a:ext cx="7362825" cy="4057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52400"/>
            <a:ext cx="8305800" cy="1295400"/>
          </a:xfrm>
        </p:spPr>
        <p:txBody>
          <a:bodyPr/>
          <a:lstStyle/>
          <a:p>
            <a:pPr eaLnBrk="1" hangingPunct="1"/>
            <a:r>
              <a:rPr lang="fr-FR" sz="2800" b="1" smtClean="0">
                <a:solidFill>
                  <a:srgbClr val="CC3300"/>
                </a:solidFill>
              </a:rPr>
              <a:t>Contribution de l’infrastructure à la productivité globale des facteurs des entreprises</a:t>
            </a:r>
            <a:endParaRPr lang="en-US" sz="2800" b="1" smtClean="0">
              <a:solidFill>
                <a:srgbClr val="CC3300"/>
              </a:solidFill>
            </a:endParaRPr>
          </a:p>
        </p:txBody>
      </p:sp>
      <p:sp>
        <p:nvSpPr>
          <p:cNvPr id="51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6" name="Object 2"/>
          <p:cNvGraphicFramePr>
            <a:graphicFrameLocks noChangeAspect="1"/>
          </p:cNvGraphicFramePr>
          <p:nvPr/>
        </p:nvGraphicFramePr>
        <p:xfrm>
          <a:off x="268288" y="1582738"/>
          <a:ext cx="7839075" cy="375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 Message </a:t>
            </a:r>
            <a:r>
              <a:rPr lang="en-US" b="1" smtClean="0">
                <a:solidFill>
                  <a:srgbClr val="CC3300"/>
                </a:solidFill>
              </a:rPr>
              <a:t>cl</a:t>
            </a:r>
            <a:r>
              <a:rPr lang="fr-FR" b="1" smtClean="0">
                <a:solidFill>
                  <a:srgbClr val="CC3300"/>
                </a:solidFill>
              </a:rPr>
              <a:t>é</a:t>
            </a:r>
            <a:r>
              <a:rPr lang="en-US" b="1" smtClean="0">
                <a:solidFill>
                  <a:srgbClr val="C03E26"/>
                </a:solidFill>
              </a:rPr>
              <a:t> #4</a:t>
            </a:r>
          </a:p>
        </p:txBody>
      </p:sp>
      <p:sp>
        <p:nvSpPr>
          <p:cNvPr id="32771"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32772" name="Rectangle 5"/>
          <p:cNvSpPr>
            <a:spLocks noGrp="1" noChangeArrowheads="1"/>
          </p:cNvSpPr>
          <p:nvPr>
            <p:ph type="subTitle" idx="1"/>
          </p:nvPr>
        </p:nvSpPr>
        <p:spPr>
          <a:xfrm>
            <a:off x="914400" y="2514600"/>
            <a:ext cx="7391400" cy="1752600"/>
          </a:xfrm>
        </p:spPr>
        <p:txBody>
          <a:bodyPr/>
          <a:lstStyle/>
          <a:p>
            <a:pPr eaLnBrk="1" hangingPunct="1">
              <a:lnSpc>
                <a:spcPct val="90000"/>
              </a:lnSpc>
            </a:pPr>
            <a:r>
              <a:rPr lang="fr-FR" sz="4000" b="1" smtClean="0">
                <a:solidFill>
                  <a:srgbClr val="CC3300"/>
                </a:solidFill>
              </a:rPr>
              <a:t>L’Afrique est confrontée à un énorme gap de financement du secteur énergétique</a:t>
            </a:r>
            <a:r>
              <a:rPr lang="en-US" sz="2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295400"/>
          </a:xfrm>
        </p:spPr>
        <p:txBody>
          <a:bodyPr/>
          <a:lstStyle/>
          <a:p>
            <a:pPr eaLnBrk="1" hangingPunct="1"/>
            <a:r>
              <a:rPr lang="fr-FR" sz="2800" b="1" smtClean="0">
                <a:solidFill>
                  <a:srgbClr val="CC3300"/>
                </a:solidFill>
              </a:rPr>
              <a:t>Retard colossal d’investissement dans l’énergie</a:t>
            </a:r>
            <a:r>
              <a:rPr lang="en-US" smtClean="0"/>
              <a:t> </a:t>
            </a:r>
          </a:p>
        </p:txBody>
      </p:sp>
      <p:sp>
        <p:nvSpPr>
          <p:cNvPr id="33795" name="Rectangle 3"/>
          <p:cNvSpPr>
            <a:spLocks noGrp="1" noChangeArrowheads="1"/>
          </p:cNvSpPr>
          <p:nvPr>
            <p:ph type="body" idx="1"/>
          </p:nvPr>
        </p:nvSpPr>
        <p:spPr>
          <a:xfrm>
            <a:off x="228600" y="1676400"/>
            <a:ext cx="8686800" cy="4983163"/>
          </a:xfrm>
        </p:spPr>
        <p:txBody>
          <a:bodyPr/>
          <a:lstStyle/>
          <a:p>
            <a:pPr eaLnBrk="1" hangingPunct="1">
              <a:lnSpc>
                <a:spcPct val="90000"/>
              </a:lnSpc>
            </a:pPr>
            <a:r>
              <a:rPr lang="fr-FR" smtClean="0">
                <a:solidFill>
                  <a:srgbClr val="CC3300"/>
                </a:solidFill>
              </a:rPr>
              <a:t>Pour remédier à cette situation l’Afrique doit établir</a:t>
            </a:r>
            <a:r>
              <a:rPr lang="en-US" smtClean="0">
                <a:solidFill>
                  <a:srgbClr val="CC3300"/>
                </a:solidFill>
              </a:rPr>
              <a:t> </a:t>
            </a:r>
            <a:endParaRPr lang="en-US" sz="2800" smtClean="0">
              <a:solidFill>
                <a:srgbClr val="CC3300"/>
              </a:solidFill>
            </a:endParaRPr>
          </a:p>
          <a:p>
            <a:pPr lvl="1" eaLnBrk="1" hangingPunct="1">
              <a:lnSpc>
                <a:spcPct val="90000"/>
              </a:lnSpc>
            </a:pPr>
            <a:r>
              <a:rPr lang="fr-FR" sz="2400" smtClean="0">
                <a:solidFill>
                  <a:srgbClr val="CC3300"/>
                </a:solidFill>
              </a:rPr>
              <a:t>7.000 MW de capacité de production par an</a:t>
            </a:r>
            <a:r>
              <a:rPr lang="en-US" sz="2400" smtClean="0">
                <a:solidFill>
                  <a:srgbClr val="CC3300"/>
                </a:solidFill>
              </a:rPr>
              <a:t> </a:t>
            </a:r>
          </a:p>
          <a:p>
            <a:pPr lvl="1" eaLnBrk="1" hangingPunct="1">
              <a:lnSpc>
                <a:spcPct val="90000"/>
              </a:lnSpc>
            </a:pPr>
            <a:r>
              <a:rPr lang="fr-FR" sz="2400" smtClean="0">
                <a:solidFill>
                  <a:srgbClr val="CC3300"/>
                </a:solidFill>
              </a:rPr>
              <a:t>Plus de cinq millions nouvelles connexions au réseau électrique par an</a:t>
            </a:r>
            <a:r>
              <a:rPr lang="en-US" sz="2400" smtClean="0">
                <a:solidFill>
                  <a:srgbClr val="CC3300"/>
                </a:solidFill>
              </a:rPr>
              <a:t> </a:t>
            </a:r>
          </a:p>
          <a:p>
            <a:pPr lvl="1" eaLnBrk="1" hangingPunct="1">
              <a:lnSpc>
                <a:spcPct val="90000"/>
              </a:lnSpc>
            </a:pPr>
            <a:r>
              <a:rPr lang="fr-FR" sz="2400" smtClean="0">
                <a:solidFill>
                  <a:srgbClr val="CC3300"/>
                </a:solidFill>
              </a:rPr>
              <a:t>Un vaste réseau de transmission</a:t>
            </a:r>
            <a:r>
              <a:rPr lang="en-US" sz="2400" smtClean="0">
                <a:solidFill>
                  <a:srgbClr val="CC3300"/>
                </a:solidFill>
              </a:rPr>
              <a:t> </a:t>
            </a:r>
          </a:p>
          <a:p>
            <a:pPr lvl="1" eaLnBrk="1" hangingPunct="1">
              <a:lnSpc>
                <a:spcPct val="90000"/>
              </a:lnSpc>
            </a:pPr>
            <a:endParaRPr lang="en-US" sz="1600" smtClean="0">
              <a:solidFill>
                <a:srgbClr val="CC3300"/>
              </a:solidFill>
            </a:endParaRPr>
          </a:p>
          <a:p>
            <a:pPr eaLnBrk="1" hangingPunct="1">
              <a:lnSpc>
                <a:spcPct val="90000"/>
              </a:lnSpc>
            </a:pPr>
            <a:r>
              <a:rPr lang="fr-FR" sz="2800" smtClean="0">
                <a:solidFill>
                  <a:srgbClr val="CC3300"/>
                </a:solidFill>
              </a:rPr>
              <a:t>Le financement annuel requis est considérable</a:t>
            </a:r>
            <a:r>
              <a:rPr lang="en-US" sz="2800" smtClean="0">
                <a:solidFill>
                  <a:srgbClr val="CC3300"/>
                </a:solidFill>
              </a:rPr>
              <a:t> </a:t>
            </a:r>
          </a:p>
          <a:p>
            <a:pPr lvl="1">
              <a:lnSpc>
                <a:spcPct val="90000"/>
              </a:lnSpc>
            </a:pPr>
            <a:r>
              <a:rPr lang="fr-FR" sz="2400" smtClean="0">
                <a:solidFill>
                  <a:srgbClr val="CC3300"/>
                </a:solidFill>
              </a:rPr>
              <a:t>Dépenses requises </a:t>
            </a:r>
            <a:r>
              <a:rPr lang="en-US" sz="2400" smtClean="0">
                <a:solidFill>
                  <a:srgbClr val="CC3300"/>
                </a:solidFill>
              </a:rPr>
              <a:t>: 40,6 milliards de $ EU/an</a:t>
            </a:r>
          </a:p>
          <a:p>
            <a:pPr lvl="1" eaLnBrk="1" hangingPunct="1">
              <a:lnSpc>
                <a:spcPct val="90000"/>
              </a:lnSpc>
            </a:pPr>
            <a:r>
              <a:rPr lang="fr-FR" sz="2400" smtClean="0">
                <a:solidFill>
                  <a:srgbClr val="CC3300"/>
                </a:solidFill>
              </a:rPr>
              <a:t>Dépenses actuelles</a:t>
            </a:r>
            <a:r>
              <a:rPr lang="en-US" sz="2400" smtClean="0">
                <a:solidFill>
                  <a:srgbClr val="CC3300"/>
                </a:solidFill>
              </a:rPr>
              <a:t> : 11,6 milliards de $ EU/an</a:t>
            </a:r>
          </a:p>
          <a:p>
            <a:pPr lvl="1" eaLnBrk="1" hangingPunct="1">
              <a:lnSpc>
                <a:spcPct val="90000"/>
              </a:lnSpc>
            </a:pPr>
            <a:r>
              <a:rPr lang="fr-FR" sz="2400" smtClean="0">
                <a:solidFill>
                  <a:srgbClr val="CC3300"/>
                </a:solidFill>
              </a:rPr>
              <a:t>Écart </a:t>
            </a:r>
            <a:r>
              <a:rPr lang="en-US" sz="2400" smtClean="0">
                <a:solidFill>
                  <a:srgbClr val="CC3300"/>
                </a:solidFill>
              </a:rPr>
              <a:t>d’efficacité : 5,9 milliards de $ EU/an</a:t>
            </a:r>
          </a:p>
          <a:p>
            <a:pPr lvl="1" eaLnBrk="1" hangingPunct="1">
              <a:lnSpc>
                <a:spcPct val="90000"/>
              </a:lnSpc>
            </a:pPr>
            <a:r>
              <a:rPr lang="fr-FR" sz="2400" smtClean="0">
                <a:solidFill>
                  <a:srgbClr val="CC3300"/>
                </a:solidFill>
              </a:rPr>
              <a:t>Gap de financement</a:t>
            </a:r>
            <a:r>
              <a:rPr lang="en-US" sz="2400" smtClean="0">
                <a:solidFill>
                  <a:srgbClr val="CC3300"/>
                </a:solidFill>
              </a:rPr>
              <a:t> : 23,6 milliards de $ EU/an</a:t>
            </a:r>
            <a:r>
              <a:rPr lang="en-US" sz="2400" smtClean="0">
                <a:solidFill>
                  <a:schemeClr val="bg1"/>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228600"/>
            <a:ext cx="8229600" cy="1295400"/>
          </a:xfrm>
        </p:spPr>
        <p:txBody>
          <a:bodyPr/>
          <a:lstStyle/>
          <a:p>
            <a:pPr eaLnBrk="1" hangingPunct="1"/>
            <a:r>
              <a:rPr lang="fr-FR" sz="2800" b="1" smtClean="0">
                <a:solidFill>
                  <a:srgbClr val="CC3300"/>
                </a:solidFill>
              </a:rPr>
              <a:t>Les dépenses requises par le secteur énergétique sont égales à 6,4% du PIB total de l’ASS</a:t>
            </a:r>
            <a:r>
              <a:rPr lang="en-US" sz="2800" smtClean="0">
                <a:solidFill>
                  <a:srgbClr val="CC3300"/>
                </a:solidFill>
              </a:rPr>
              <a:t> </a:t>
            </a:r>
            <a:r>
              <a:rPr lang="en-US" sz="2800" smtClean="0"/>
              <a:t> </a:t>
            </a:r>
          </a:p>
        </p:txBody>
      </p:sp>
      <p:graphicFrame>
        <p:nvGraphicFramePr>
          <p:cNvPr id="34912" name="Group 96"/>
          <p:cNvGraphicFramePr>
            <a:graphicFrameLocks noGrp="1"/>
          </p:cNvGraphicFramePr>
          <p:nvPr>
            <p:ph idx="1"/>
          </p:nvPr>
        </p:nvGraphicFramePr>
        <p:xfrm>
          <a:off x="152400" y="2057400"/>
          <a:ext cx="8686800" cy="4271645"/>
        </p:xfrm>
        <a:graphic>
          <a:graphicData uri="http://schemas.openxmlformats.org/drawingml/2006/table">
            <a:tbl>
              <a:tblPr/>
              <a:tblGrid>
                <a:gridCol w="1524000"/>
                <a:gridCol w="1143000"/>
                <a:gridCol w="1371600"/>
                <a:gridCol w="1066800"/>
                <a:gridCol w="1143000"/>
                <a:gridCol w="1371600"/>
                <a:gridCol w="1066800"/>
              </a:tblGrid>
              <a:tr h="50800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Milliards de $ EU par an</a:t>
                      </a:r>
                      <a:endParaRPr kumimoji="0" lang="en-US" sz="14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Part du PIB, %</a:t>
                      </a:r>
                      <a:endParaRPr kumimoji="0" lang="en-US" sz="14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accent1"/>
                      </a:solid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012825">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Dépenses</a:t>
                      </a:r>
                      <a:r>
                        <a:rPr kumimoji="0" lang="en-US" sz="1000" b="0" i="0" u="none" strike="noStrike" cap="none" normalizeH="0" baseline="0" smtClean="0">
                          <a:ln>
                            <a:noFill/>
                          </a:ln>
                          <a:solidFill>
                            <a:schemeClr val="tx1"/>
                          </a:solidFill>
                          <a:effectLst/>
                          <a:latin typeface="Arial" charset="0"/>
                          <a:cs typeface="Arial" charset="0"/>
                        </a:rPr>
                        <a:t> </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d’investissement</a:t>
                      </a:r>
                      <a:r>
                        <a:rPr kumimoji="0" lang="en-US" sz="1000" b="0" i="0" u="none" strike="noStrike" cap="none" normalizeH="0" baseline="0" smtClean="0">
                          <a:ln>
                            <a:noFill/>
                          </a:ln>
                          <a:solidFill>
                            <a:schemeClr val="tx1"/>
                          </a:solidFill>
                          <a:effectLst/>
                          <a:latin typeface="Arial" charset="0"/>
                          <a:cs typeface="Arial" charset="0"/>
                        </a:rPr>
                        <a:t> </a:t>
                      </a:r>
                    </a:p>
                  </a:txBody>
                  <a:tcPr marL="0" marR="0" marT="0"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smtClean="0">
                          <a:ln>
                            <a:noFill/>
                          </a:ln>
                          <a:solidFill>
                            <a:schemeClr val="tx1"/>
                          </a:solidFill>
                          <a:effectLst/>
                          <a:latin typeface="Arial" charset="0"/>
                          <a:cs typeface="Arial" charset="0"/>
                        </a:rPr>
                        <a:t>Fonctionnement</a:t>
                      </a:r>
                      <a:r>
                        <a:rPr kumimoji="0" lang="en-US" sz="1000" b="0" i="0" u="none" strike="noStrike" cap="none" normalizeH="0" baseline="0" smtClean="0">
                          <a:ln>
                            <a:noFill/>
                          </a:ln>
                          <a:solidFill>
                            <a:schemeClr val="tx1"/>
                          </a:solidFill>
                          <a:effectLst/>
                          <a:latin typeface="Arial" charset="0"/>
                          <a:cs typeface="Arial" charset="0"/>
                        </a:rPr>
                        <a:t> &amp; </a:t>
                      </a:r>
                      <a:r>
                        <a:rPr kumimoji="0" lang="en-US" sz="1000" b="1" i="0" u="none" strike="noStrike" cap="none" normalizeH="0" baseline="0" smtClean="0">
                          <a:ln>
                            <a:noFill/>
                          </a:ln>
                          <a:solidFill>
                            <a:schemeClr val="tx1"/>
                          </a:solidFill>
                          <a:effectLst/>
                          <a:latin typeface="Arial" charset="0"/>
                          <a:cs typeface="Arial" charset="0"/>
                        </a:rPr>
                        <a:t>entretien</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Dépenses</a:t>
                      </a:r>
                      <a:r>
                        <a:rPr kumimoji="0" lang="en-US" sz="1000" b="0" i="0" u="none" strike="noStrike" cap="none" normalizeH="0" baseline="0" smtClean="0">
                          <a:ln>
                            <a:noFill/>
                          </a:ln>
                          <a:solidFill>
                            <a:schemeClr val="tx1"/>
                          </a:solidFill>
                          <a:effectLst/>
                          <a:latin typeface="Arial" charset="0"/>
                          <a:cs typeface="Arial" charset="0"/>
                        </a:rPr>
                        <a:t> </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totales</a:t>
                      </a:r>
                      <a:endParaRPr kumimoji="0" lang="en-US" sz="1000" b="1" i="0" u="none" strike="noStrike" cap="none" normalizeH="0" baseline="0" smtClean="0">
                        <a:ln>
                          <a:noFill/>
                        </a:ln>
                        <a:solidFill>
                          <a:schemeClr val="tx1"/>
                        </a:solidFill>
                        <a:effectLst/>
                        <a:latin typeface="Arial" charset="0"/>
                        <a:cs typeface="Arial" charset="0"/>
                      </a:endParaRPr>
                    </a:p>
                  </a:txBody>
                  <a:tcPr marL="0" marR="0" marT="0"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Dépenses</a:t>
                      </a:r>
                      <a:r>
                        <a:rPr kumimoji="0" lang="en-US" sz="1000" b="0" i="0" u="none" strike="noStrike" cap="none" normalizeH="0" baseline="0" smtClean="0">
                          <a:ln>
                            <a:noFill/>
                          </a:ln>
                          <a:solidFill>
                            <a:schemeClr val="tx1"/>
                          </a:solidFill>
                          <a:effectLst/>
                          <a:latin typeface="Arial" charset="0"/>
                          <a:cs typeface="Arial" charset="0"/>
                        </a:rPr>
                        <a:t> </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d’investissement</a:t>
                      </a:r>
                      <a:endParaRPr kumimoji="0" lang="en-US" sz="1000" b="1" i="0" u="none" strike="noStrike" cap="none" normalizeH="0" baseline="0" smtClean="0">
                        <a:ln>
                          <a:noFill/>
                        </a:ln>
                        <a:solidFill>
                          <a:schemeClr val="tx1"/>
                        </a:solidFill>
                        <a:effectLst/>
                        <a:latin typeface="Arial" charset="0"/>
                        <a:cs typeface="Arial" charset="0"/>
                      </a:endParaRPr>
                    </a:p>
                  </a:txBody>
                  <a:tcPr marL="0" marR="0" marT="0"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charset="0"/>
                        <a:cs typeface="Arial"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Fonctionnement</a:t>
                      </a:r>
                      <a:r>
                        <a:rPr kumimoji="0" lang="en-US" sz="1000" b="0" i="0" u="none" strike="noStrike" cap="none" normalizeH="0" baseline="0" smtClean="0">
                          <a:ln>
                            <a:noFill/>
                          </a:ln>
                          <a:solidFill>
                            <a:schemeClr val="tx1"/>
                          </a:solidFill>
                          <a:effectLst/>
                          <a:latin typeface="Arial" charset="0"/>
                          <a:cs typeface="Arial" charset="0"/>
                        </a:rPr>
                        <a:t> &amp; </a:t>
                      </a:r>
                      <a:r>
                        <a:rPr kumimoji="0" lang="en-US" sz="1000" b="1" i="0" u="none" strike="noStrike" cap="none" normalizeH="0" baseline="0" smtClean="0">
                          <a:ln>
                            <a:noFill/>
                          </a:ln>
                          <a:solidFill>
                            <a:schemeClr val="tx1"/>
                          </a:solidFill>
                          <a:effectLst/>
                          <a:latin typeface="Arial" charset="0"/>
                          <a:cs typeface="Arial" charset="0"/>
                        </a:rPr>
                        <a:t>entretien</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Dépenses</a:t>
                      </a:r>
                      <a:r>
                        <a:rPr kumimoji="0" lang="en-US" sz="1000" b="0" i="0" u="none" strike="noStrike" cap="none" normalizeH="0" baseline="0" smtClean="0">
                          <a:ln>
                            <a:noFill/>
                          </a:ln>
                          <a:solidFill>
                            <a:schemeClr val="tx1"/>
                          </a:solidFill>
                          <a:effectLst/>
                          <a:latin typeface="Arial" charset="0"/>
                          <a:cs typeface="Arial" charset="0"/>
                        </a:rPr>
                        <a:t> </a:t>
                      </a:r>
                      <a:endParaRPr kumimoji="0" lang="en-US"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totales</a:t>
                      </a:r>
                      <a:endParaRPr kumimoji="0" lang="en-US" sz="1000" b="1" i="0" u="none" strike="noStrike" cap="none" normalizeH="0" baseline="0" smtClean="0">
                        <a:ln>
                          <a:noFill/>
                        </a:ln>
                        <a:solidFill>
                          <a:schemeClr val="tx1"/>
                        </a:solidFill>
                        <a:effectLst/>
                        <a:latin typeface="Arial" charset="0"/>
                        <a:cs typeface="Arial" charset="0"/>
                      </a:endParaRPr>
                    </a:p>
                  </a:txBody>
                  <a:tcPr marL="0" marR="0" marT="0"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57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ASS</a:t>
                      </a:r>
                      <a:endParaRPr kumimoji="0" lang="en-US" sz="1000" b="1"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26,72</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14,08</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40,80</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4,16</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2,19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6,35</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111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Pays à faible revenu fragiles</a:t>
                      </a:r>
                      <a:r>
                        <a:rPr kumimoji="0" lang="en-US" sz="1000" b="0" i="0" u="none" strike="noStrike" cap="none" normalizeH="0" baseline="0" smtClean="0">
                          <a:ln>
                            <a:noFill/>
                          </a:ln>
                          <a:solidFill>
                            <a:schemeClr val="tx1"/>
                          </a:solidFill>
                          <a:effectLst/>
                          <a:latin typeface="Arial" charset="0"/>
                          <a:cs typeface="Arial" charset="0"/>
                        </a:rPr>
                        <a:t> </a:t>
                      </a:r>
                    </a:p>
                  </a:txBody>
                  <a:tcPr marL="0" marR="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4,49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0,71</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11,7</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1,84</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13,54</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111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Pays à faible revenu non fragiles</a:t>
                      </a:r>
                      <a:endParaRPr kumimoji="0" lang="en-US" sz="1000" b="1"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7,56</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2,15</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9,70</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6,85</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1,95</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8,79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4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Arial" charset="0"/>
                        </a:rPr>
                        <a:t>Pays à revenu intermédiaire</a:t>
                      </a:r>
                      <a:endParaRPr kumimoji="0" lang="en-US" sz="28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6,29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14,19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2,32</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2,92</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5,24</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5111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Riches en ressources</a:t>
                      </a:r>
                    </a:p>
                  </a:txBody>
                  <a:tcPr marL="0" marR="0" marT="0"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8,42</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3,35</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11,3</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3,77</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1,79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5,29</a:t>
                      </a:r>
                      <a:endParaRPr kumimoji="0" lang="en-US"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34875" name="Oval 894"/>
          <p:cNvSpPr>
            <a:spLocks noChangeArrowheads="1"/>
          </p:cNvSpPr>
          <p:nvPr/>
        </p:nvSpPr>
        <p:spPr bwMode="auto">
          <a:xfrm>
            <a:off x="1981200" y="3505200"/>
            <a:ext cx="838200" cy="381000"/>
          </a:xfrm>
          <a:prstGeom prst="ellipse">
            <a:avLst/>
          </a:prstGeom>
          <a:noFill/>
          <a:ln w="28575">
            <a:solidFill>
              <a:srgbClr val="CC3300"/>
            </a:solidFill>
            <a:round/>
            <a:headEnd/>
            <a:tailEnd/>
          </a:ln>
        </p:spPr>
        <p:txBody>
          <a:bodyPr wrap="none" anchor="ctr"/>
          <a:lstStyle/>
          <a:p>
            <a:pPr algn="ctr"/>
            <a:endParaRPr lang="en-US">
              <a:solidFill>
                <a:srgbClr val="CC3300"/>
              </a:solidFill>
            </a:endParaRPr>
          </a:p>
        </p:txBody>
      </p:sp>
      <p:sp>
        <p:nvSpPr>
          <p:cNvPr id="34876" name="Oval 895"/>
          <p:cNvSpPr>
            <a:spLocks noChangeArrowheads="1"/>
          </p:cNvSpPr>
          <p:nvPr/>
        </p:nvSpPr>
        <p:spPr bwMode="auto">
          <a:xfrm>
            <a:off x="3429000" y="3505200"/>
            <a:ext cx="838200" cy="381000"/>
          </a:xfrm>
          <a:prstGeom prst="ellipse">
            <a:avLst/>
          </a:prstGeom>
          <a:noFill/>
          <a:ln w="28575">
            <a:solidFill>
              <a:srgbClr val="CC3300"/>
            </a:solidFill>
            <a:round/>
            <a:headEnd/>
            <a:tailEnd/>
          </a:ln>
        </p:spPr>
        <p:txBody>
          <a:bodyPr wrap="none" anchor="ctr"/>
          <a:lstStyle/>
          <a:p>
            <a:pPr algn="ctr"/>
            <a:endParaRPr lang="en-US">
              <a:solidFill>
                <a:srgbClr val="CC3300"/>
              </a:solidFill>
            </a:endParaRPr>
          </a:p>
        </p:txBody>
      </p:sp>
      <p:sp>
        <p:nvSpPr>
          <p:cNvPr id="34877" name="Oval 896"/>
          <p:cNvSpPr>
            <a:spLocks noChangeArrowheads="1"/>
          </p:cNvSpPr>
          <p:nvPr/>
        </p:nvSpPr>
        <p:spPr bwMode="auto">
          <a:xfrm>
            <a:off x="4495800" y="3505200"/>
            <a:ext cx="838200" cy="381000"/>
          </a:xfrm>
          <a:prstGeom prst="ellipse">
            <a:avLst/>
          </a:prstGeom>
          <a:noFill/>
          <a:ln w="28575">
            <a:solidFill>
              <a:srgbClr val="CC3300"/>
            </a:solidFill>
            <a:round/>
            <a:headEnd/>
            <a:tailEnd/>
          </a:ln>
        </p:spPr>
        <p:txBody>
          <a:bodyPr wrap="none" anchor="ctr"/>
          <a:lstStyle/>
          <a:p>
            <a:pPr algn="ctr"/>
            <a:endParaRPr lang="en-US">
              <a:solidFill>
                <a:srgbClr val="CC3300"/>
              </a:solidFill>
            </a:endParaRPr>
          </a:p>
        </p:txBody>
      </p:sp>
      <p:sp>
        <p:nvSpPr>
          <p:cNvPr id="34878" name="Oval 897"/>
          <p:cNvSpPr>
            <a:spLocks noChangeArrowheads="1"/>
          </p:cNvSpPr>
          <p:nvPr/>
        </p:nvSpPr>
        <p:spPr bwMode="auto">
          <a:xfrm>
            <a:off x="4495800" y="4953000"/>
            <a:ext cx="838200" cy="457200"/>
          </a:xfrm>
          <a:prstGeom prst="ellipse">
            <a:avLst/>
          </a:prstGeom>
          <a:noFill/>
          <a:ln w="28575">
            <a:solidFill>
              <a:srgbClr val="CC3300"/>
            </a:solidFill>
            <a:round/>
            <a:headEnd/>
            <a:tailEnd/>
          </a:ln>
        </p:spPr>
        <p:txBody>
          <a:bodyPr wrap="none" anchor="ctr"/>
          <a:lstStyle/>
          <a:p>
            <a:pPr algn="ctr"/>
            <a:endParaRPr lang="en-US">
              <a:solidFill>
                <a:srgbClr val="CC3300"/>
              </a:solidFill>
            </a:endParaRPr>
          </a:p>
        </p:txBody>
      </p:sp>
      <p:sp>
        <p:nvSpPr>
          <p:cNvPr id="34879" name="Oval 898"/>
          <p:cNvSpPr>
            <a:spLocks noChangeArrowheads="1"/>
          </p:cNvSpPr>
          <p:nvPr/>
        </p:nvSpPr>
        <p:spPr bwMode="auto">
          <a:xfrm>
            <a:off x="8077200" y="3505200"/>
            <a:ext cx="838200" cy="381000"/>
          </a:xfrm>
          <a:prstGeom prst="ellipse">
            <a:avLst/>
          </a:prstGeom>
          <a:noFill/>
          <a:ln w="28575">
            <a:solidFill>
              <a:srgbClr val="CC3300"/>
            </a:solidFill>
            <a:round/>
            <a:headEnd/>
            <a:tailEnd/>
          </a:ln>
        </p:spPr>
        <p:txBody>
          <a:bodyPr wrap="none" anchor="ctr"/>
          <a:lstStyle/>
          <a:p>
            <a:pPr algn="ctr"/>
            <a:endParaRPr lang="en-US">
              <a:solidFill>
                <a:srgbClr val="CC3300"/>
              </a:solidFill>
            </a:endParaRPr>
          </a:p>
        </p:txBody>
      </p:sp>
      <p:sp>
        <p:nvSpPr>
          <p:cNvPr id="34880" name="Oval 899"/>
          <p:cNvSpPr>
            <a:spLocks noChangeArrowheads="1"/>
          </p:cNvSpPr>
          <p:nvPr/>
        </p:nvSpPr>
        <p:spPr bwMode="auto">
          <a:xfrm>
            <a:off x="8077200" y="3962400"/>
            <a:ext cx="838200" cy="457200"/>
          </a:xfrm>
          <a:prstGeom prst="ellipse">
            <a:avLst/>
          </a:prstGeom>
          <a:noFill/>
          <a:ln w="28575">
            <a:solidFill>
              <a:srgbClr val="CC3300"/>
            </a:solidFill>
            <a:round/>
            <a:headEnd/>
            <a:tailEnd/>
          </a:ln>
        </p:spPr>
        <p:txBody>
          <a:bodyPr wrap="none" anchor="ctr"/>
          <a:lstStyle/>
          <a:p>
            <a:pPr algn="ctr"/>
            <a:endParaRPr lang="en-US">
              <a:solidFill>
                <a:srgbClr val="CC33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#5</a:t>
            </a:r>
          </a:p>
        </p:txBody>
      </p:sp>
      <p:sp>
        <p:nvSpPr>
          <p:cNvPr id="35843"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35844" name="Rectangle 5"/>
          <p:cNvSpPr>
            <a:spLocks noGrp="1" noChangeArrowheads="1"/>
          </p:cNvSpPr>
          <p:nvPr>
            <p:ph type="subTitle" idx="1"/>
          </p:nvPr>
        </p:nvSpPr>
        <p:spPr>
          <a:xfrm>
            <a:off x="914400" y="2514600"/>
            <a:ext cx="7391400" cy="1752600"/>
          </a:xfrm>
        </p:spPr>
        <p:txBody>
          <a:bodyPr/>
          <a:lstStyle/>
          <a:p>
            <a:pPr eaLnBrk="1" hangingPunct="1"/>
            <a:r>
              <a:rPr lang="fr-FR" sz="4400" b="1" smtClean="0">
                <a:solidFill>
                  <a:srgbClr val="CC3300"/>
                </a:solidFill>
              </a:rPr>
              <a:t>L’électricité coûte très cher en Afrique</a:t>
            </a:r>
            <a:r>
              <a:rPr lang="en-US" sz="4400" smtClean="0">
                <a:solidFill>
                  <a:srgbClr val="CC33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fr-FR" sz="2800" b="1" smtClean="0">
                <a:solidFill>
                  <a:srgbClr val="CC3300"/>
                </a:solidFill>
              </a:rPr>
              <a:t>L’électricité coûte beaucoup plus cher en Afrique que partout ailleurs : tarifs effectifs</a:t>
            </a:r>
            <a:r>
              <a:rPr lang="en-US" smtClean="0"/>
              <a:t> </a:t>
            </a:r>
          </a:p>
        </p:txBody>
      </p:sp>
      <p:graphicFrame>
        <p:nvGraphicFramePr>
          <p:cNvPr id="7" name="Object 55"/>
          <p:cNvGraphicFramePr>
            <a:graphicFrameLocks noGrp="1" noChangeAspect="1"/>
          </p:cNvGraphicFramePr>
          <p:nvPr>
            <p:ph idx="1"/>
          </p:nvPr>
        </p:nvGraphicFramePr>
        <p:xfrm>
          <a:off x="384175" y="1450975"/>
          <a:ext cx="8239125" cy="4233863"/>
        </p:xfrm>
        <a:graphic>
          <a:graphicData uri="http://schemas.openxmlformats.org/drawingml/2006/chart">
            <c:chart xmlns:c="http://schemas.openxmlformats.org/drawingml/2006/chart" xmlns:r="http://schemas.openxmlformats.org/officeDocument/2006/relationships" r:id="rId3"/>
          </a:graphicData>
        </a:graphic>
      </p:graphicFrame>
      <p:sp>
        <p:nvSpPr>
          <p:cNvPr id="6148" name="Line 59"/>
          <p:cNvSpPr>
            <a:spLocks noChangeShapeType="1"/>
          </p:cNvSpPr>
          <p:nvPr/>
        </p:nvSpPr>
        <p:spPr bwMode="auto">
          <a:xfrm>
            <a:off x="1371600" y="4114800"/>
            <a:ext cx="7162800" cy="0"/>
          </a:xfrm>
          <a:prstGeom prst="line">
            <a:avLst/>
          </a:prstGeom>
          <a:noFill/>
          <a:ln w="25400">
            <a:solidFill>
              <a:srgbClr val="CC3300"/>
            </a:solidFill>
            <a:round/>
            <a:headEnd/>
            <a:tailEnd/>
          </a:ln>
        </p:spPr>
        <p:txBody>
          <a:bodyPr/>
          <a:lstStyle/>
          <a:p>
            <a:endParaRPr lang="en-US"/>
          </a:p>
        </p:txBody>
      </p:sp>
      <p:sp>
        <p:nvSpPr>
          <p:cNvPr id="6149" name="Text Box 60"/>
          <p:cNvSpPr txBox="1">
            <a:spLocks noChangeArrowheads="1"/>
          </p:cNvSpPr>
          <p:nvPr/>
        </p:nvSpPr>
        <p:spPr bwMode="auto">
          <a:xfrm>
            <a:off x="6477000" y="5410200"/>
            <a:ext cx="2514600" cy="639763"/>
          </a:xfrm>
          <a:prstGeom prst="rect">
            <a:avLst/>
          </a:prstGeom>
          <a:noFill/>
          <a:ln w="9525">
            <a:noFill/>
            <a:miter lim="800000"/>
            <a:headEnd/>
            <a:tailEnd/>
          </a:ln>
        </p:spPr>
        <p:txBody>
          <a:bodyPr>
            <a:spAutoFit/>
          </a:bodyPr>
          <a:lstStyle/>
          <a:p>
            <a:pPr eaLnBrk="1" hangingPunct="1"/>
            <a:r>
              <a:rPr lang="fr-FR" sz="1200" i="1"/>
              <a:t>Niveau type des tarifs de l’électricité dans d’autres pays en développement</a:t>
            </a:r>
            <a:endParaRPr lang="en-US" sz="1200" i="1"/>
          </a:p>
        </p:txBody>
      </p:sp>
      <p:sp>
        <p:nvSpPr>
          <p:cNvPr id="6150" name="Line 62"/>
          <p:cNvSpPr>
            <a:spLocks noChangeShapeType="1"/>
          </p:cNvSpPr>
          <p:nvPr/>
        </p:nvSpPr>
        <p:spPr bwMode="auto">
          <a:xfrm flipH="1" flipV="1">
            <a:off x="7772400" y="4191000"/>
            <a:ext cx="609600" cy="1295400"/>
          </a:xfrm>
          <a:prstGeom prst="line">
            <a:avLst/>
          </a:prstGeom>
          <a:noFill/>
          <a:ln w="25400">
            <a:solidFill>
              <a:srgbClr val="CC3300"/>
            </a:solidFill>
            <a:round/>
            <a:headEnd/>
            <a:tailEnd type="stealth"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fr-FR" sz="2400" b="1" smtClean="0">
                <a:solidFill>
                  <a:srgbClr val="CC3300"/>
                </a:solidFill>
              </a:rPr>
              <a:t>Les tarifs de l’électricité ont considérablement augmentés ces dernières années, mais pas autant que les coûts</a:t>
            </a:r>
            <a:r>
              <a:rPr lang="en-US" sz="2800" smtClean="0">
                <a:solidFill>
                  <a:srgbClr val="CC3300"/>
                </a:solidFill>
              </a:rPr>
              <a:t> </a:t>
            </a:r>
          </a:p>
        </p:txBody>
      </p:sp>
      <p:sp>
        <p:nvSpPr>
          <p:cNvPr id="7173" name="Rectangle 4"/>
          <p:cNvSpPr>
            <a:spLocks noGrp="1" noChangeArrowheads="1"/>
          </p:cNvSpPr>
          <p:nvPr>
            <p:ph type="body" sz="half" idx="1"/>
          </p:nvPr>
        </p:nvSpPr>
        <p:spPr>
          <a:xfrm>
            <a:off x="533400" y="1600200"/>
            <a:ext cx="4038600" cy="4525963"/>
          </a:xfrm>
        </p:spPr>
        <p:txBody>
          <a:bodyPr/>
          <a:lstStyle/>
          <a:p>
            <a:pPr eaLnBrk="1" hangingPunct="1">
              <a:buFontTx/>
              <a:buNone/>
            </a:pPr>
            <a:r>
              <a:rPr lang="en-US" sz="2400" b="1" smtClean="0">
                <a:solidFill>
                  <a:srgbClr val="CC3300"/>
                </a:solidFill>
              </a:rPr>
              <a:t>Co</a:t>
            </a:r>
            <a:r>
              <a:rPr lang="fr-FR" sz="2400" b="1" smtClean="0">
                <a:solidFill>
                  <a:srgbClr val="CC3300"/>
                </a:solidFill>
              </a:rPr>
              <a:t>û</a:t>
            </a:r>
            <a:r>
              <a:rPr lang="en-US" sz="2400" b="1" smtClean="0">
                <a:solidFill>
                  <a:srgbClr val="CC3300"/>
                </a:solidFill>
              </a:rPr>
              <a:t>t de fonctionnement moyen</a:t>
            </a:r>
          </a:p>
          <a:p>
            <a:pPr eaLnBrk="1" hangingPunct="1">
              <a:buFontTx/>
              <a:buNone/>
            </a:pPr>
            <a:r>
              <a:rPr lang="en-US" smtClean="0"/>
              <a:t> </a:t>
            </a:r>
          </a:p>
        </p:txBody>
      </p:sp>
      <p:sp>
        <p:nvSpPr>
          <p:cNvPr id="7174" name="Rectangle 5"/>
          <p:cNvSpPr>
            <a:spLocks noGrp="1" noChangeArrowheads="1"/>
          </p:cNvSpPr>
          <p:nvPr>
            <p:ph type="body" sz="half" idx="2"/>
          </p:nvPr>
        </p:nvSpPr>
        <p:spPr/>
        <p:txBody>
          <a:bodyPr/>
          <a:lstStyle/>
          <a:p>
            <a:pPr eaLnBrk="1" hangingPunct="1">
              <a:buFontTx/>
              <a:buNone/>
            </a:pPr>
            <a:r>
              <a:rPr lang="en-US" sz="2400" b="1" smtClean="0">
                <a:solidFill>
                  <a:srgbClr val="CC3300"/>
                </a:solidFill>
              </a:rPr>
              <a:t>Recette moyenne</a:t>
            </a:r>
            <a:r>
              <a:rPr lang="en-US" smtClean="0">
                <a:solidFill>
                  <a:srgbClr val="006666"/>
                </a:solidFill>
              </a:rPr>
              <a:t> </a:t>
            </a:r>
          </a:p>
        </p:txBody>
      </p:sp>
      <p:sp>
        <p:nvSpPr>
          <p:cNvPr id="71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9" name="Object 6"/>
          <p:cNvGraphicFramePr>
            <a:graphicFrameLocks noChangeAspect="1"/>
          </p:cNvGraphicFramePr>
          <p:nvPr/>
        </p:nvGraphicFramePr>
        <p:xfrm>
          <a:off x="201613" y="2408238"/>
          <a:ext cx="3667125" cy="3381375"/>
        </p:xfrm>
        <a:graphic>
          <a:graphicData uri="http://schemas.openxmlformats.org/drawingml/2006/chart">
            <c:chart xmlns:c="http://schemas.openxmlformats.org/drawingml/2006/chart" xmlns:r="http://schemas.openxmlformats.org/officeDocument/2006/relationships" r:id="rId3"/>
          </a:graphicData>
        </a:graphic>
      </p:graphicFrame>
      <p:sp>
        <p:nvSpPr>
          <p:cNvPr id="7176" name="Rectangle 9"/>
          <p:cNvSpPr>
            <a:spLocks noChangeArrowheads="1"/>
          </p:cNvSpPr>
          <p:nvPr/>
        </p:nvSpPr>
        <p:spPr bwMode="auto">
          <a:xfrm>
            <a:off x="0" y="22145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 name="Object 8"/>
          <p:cNvGraphicFramePr>
            <a:graphicFrameLocks noChangeAspect="1"/>
          </p:cNvGraphicFramePr>
          <p:nvPr/>
        </p:nvGraphicFramePr>
        <p:xfrm>
          <a:off x="4613275" y="2397125"/>
          <a:ext cx="3668713" cy="33210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152400"/>
            <a:ext cx="8229600" cy="1265238"/>
          </a:xfrm>
        </p:spPr>
        <p:txBody>
          <a:bodyPr/>
          <a:lstStyle/>
          <a:p>
            <a:pPr eaLnBrk="1" hangingPunct="1"/>
            <a:r>
              <a:rPr lang="fr-FR" sz="2800" b="1" smtClean="0">
                <a:solidFill>
                  <a:srgbClr val="CC3300"/>
                </a:solidFill>
              </a:rPr>
              <a:t>Coûts d’électricité élevés induits par la faible envergure de la production et l’inefficacité de la technologie</a:t>
            </a:r>
            <a:r>
              <a:rPr lang="en-US" sz="2800" smtClean="0"/>
              <a:t> </a:t>
            </a:r>
          </a:p>
        </p:txBody>
      </p:sp>
      <p:graphicFrame>
        <p:nvGraphicFramePr>
          <p:cNvPr id="5" name="Object 6"/>
          <p:cNvGraphicFramePr>
            <a:graphicFrameLocks noGrp="1" noChangeAspect="1"/>
          </p:cNvGraphicFramePr>
          <p:nvPr>
            <p:ph sz="half" idx="2"/>
          </p:nvPr>
        </p:nvGraphicFramePr>
        <p:xfrm>
          <a:off x="558800" y="2735263"/>
          <a:ext cx="3538538" cy="2244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8"/>
          <p:cNvGraphicFramePr>
            <a:graphicFrameLocks noGrp="1" noChangeAspect="1"/>
          </p:cNvGraphicFramePr>
          <p:nvPr>
            <p:ph sz="half" idx="1"/>
          </p:nvPr>
        </p:nvGraphicFramePr>
        <p:xfrm>
          <a:off x="4648200" y="2667000"/>
          <a:ext cx="3810000" cy="251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58"/>
          <p:cNvSpPr>
            <a:spLocks noGrp="1" noChangeArrowheads="1"/>
          </p:cNvSpPr>
          <p:nvPr>
            <p:ph type="title"/>
          </p:nvPr>
        </p:nvSpPr>
        <p:spPr/>
        <p:txBody>
          <a:bodyPr/>
          <a:lstStyle/>
          <a:p>
            <a:pPr eaLnBrk="1" hangingPunct="1"/>
            <a:r>
              <a:rPr lang="fr-FR" sz="2800" b="1" smtClean="0">
                <a:solidFill>
                  <a:srgbClr val="CC3300"/>
                </a:solidFill>
              </a:rPr>
              <a:t>Coûts historiques et marginaux de long terme de l’électricité</a:t>
            </a:r>
            <a:endParaRPr lang="en-US" sz="2800" b="1" smtClean="0">
              <a:solidFill>
                <a:srgbClr val="CC3300"/>
              </a:solidFill>
            </a:endParaRPr>
          </a:p>
        </p:txBody>
      </p:sp>
      <p:graphicFrame>
        <p:nvGraphicFramePr>
          <p:cNvPr id="36921" name="Group 57"/>
          <p:cNvGraphicFramePr>
            <a:graphicFrameLocks noGrp="1"/>
          </p:cNvGraphicFramePr>
          <p:nvPr>
            <p:ph idx="1"/>
          </p:nvPr>
        </p:nvGraphicFramePr>
        <p:xfrm>
          <a:off x="457200" y="1600200"/>
          <a:ext cx="8229600" cy="5221606"/>
        </p:xfrm>
        <a:graphic>
          <a:graphicData uri="http://schemas.openxmlformats.org/drawingml/2006/table">
            <a:tbl>
              <a:tblPr/>
              <a:tblGrid>
                <a:gridCol w="1752600"/>
                <a:gridCol w="1568450"/>
                <a:gridCol w="2284413"/>
                <a:gridCol w="2624137"/>
              </a:tblGrid>
              <a:tr h="304800">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EU/kWh </a:t>
                      </a:r>
                    </a:p>
                  </a:txBody>
                  <a:tcPr anchor="b" horzOverflow="overflow">
                    <a:lnL>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Historiques </a:t>
                      </a:r>
                    </a:p>
                  </a:txBody>
                  <a:tcPr anchor="ctr" horzOverflow="overflow">
                    <a:lnL w="12700" cap="flat" cmpd="sng" algn="ctr">
                      <a:solidFill>
                        <a:schemeClr val="accent1"/>
                      </a:solid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Marginaux de long terme</a:t>
                      </a:r>
                    </a:p>
                  </a:txBody>
                  <a:tcPr horzOverflow="overflow">
                    <a:lnL>
                      <a:noFill/>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1096963">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Expansion commerciale</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Stagnation commerciale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SAPP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13,9</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0,06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0,07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8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EAPP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19,0</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0,14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0,13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WAPP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21,4</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0,18 </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0,19 </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889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CAPP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48,5</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0,07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0,09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 b="1" i="0" u="none" strike="noStrike" cap="none" normalizeH="0" baseline="0" smtClean="0">
                          <a:ln>
                            <a:noFill/>
                          </a:ln>
                          <a:solidFill>
                            <a:schemeClr val="tx1"/>
                          </a:solidFill>
                          <a:effectLst/>
                          <a:latin typeface="Arial" charset="0"/>
                          <a:cs typeface="Arial" charset="0"/>
                        </a:rPr>
                        <a:t>Etats insulaires</a:t>
                      </a:r>
                      <a:r>
                        <a:rPr kumimoji="0" lang="en-US" sz="1800" b="0" i="0" u="none" strike="noStrike" cap="none" normalizeH="0" baseline="0" smtClean="0">
                          <a:ln>
                            <a:noFill/>
                          </a:ln>
                          <a:solidFill>
                            <a:schemeClr val="tx1"/>
                          </a:solidFill>
                          <a:effectLst/>
                          <a:latin typeface="Arial" charset="0"/>
                          <a:cs typeface="Arial" charset="0"/>
                        </a:rPr>
                        <a:t>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0,17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0,17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2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fr-FR" sz="1000" b="1" i="0" u="none" strike="noStrike" cap="none" normalizeH="0" baseline="0" smtClean="0">
                          <a:ln>
                            <a:noFill/>
                          </a:ln>
                          <a:solidFill>
                            <a:schemeClr val="tx1"/>
                          </a:solidFill>
                          <a:effectLst/>
                          <a:latin typeface="Arial" charset="0"/>
                          <a:cs typeface="Arial" charset="0"/>
                        </a:rPr>
                        <a:t>Pays à faible revenu</a:t>
                      </a:r>
                      <a:endParaRPr kumimoji="0" lang="en-US" sz="1000" b="1"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21,6</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0,12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0,13 </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a:t>
                      </a:r>
                      <a:r>
                        <a:rPr kumimoji="0" lang="fr-FR" sz="1000" b="1" i="0" u="none" strike="noStrike" cap="none" normalizeH="0" baseline="0" smtClean="0">
                          <a:ln>
                            <a:noFill/>
                          </a:ln>
                          <a:solidFill>
                            <a:schemeClr val="tx1"/>
                          </a:solidFill>
                          <a:effectLst/>
                          <a:latin typeface="Arial" charset="0"/>
                          <a:cs typeface="Arial" charset="0"/>
                        </a:rPr>
                        <a:t>Pays à revenu  intermédiaire</a:t>
                      </a:r>
                      <a:endParaRPr kumimoji="0" lang="en-US" sz="1000" b="1"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14,8</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0,11 </a:t>
                      </a:r>
                    </a:p>
                  </a:txBody>
                  <a:tcPr anchor="b"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0,12 </a:t>
                      </a:r>
                    </a:p>
                  </a:txBody>
                  <a:tcPr anchor="b"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#6</a:t>
            </a:r>
          </a:p>
        </p:txBody>
      </p:sp>
      <p:sp>
        <p:nvSpPr>
          <p:cNvPr id="37891"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37892" name="Rectangle 5"/>
          <p:cNvSpPr>
            <a:spLocks noGrp="1" noChangeArrowheads="1"/>
          </p:cNvSpPr>
          <p:nvPr>
            <p:ph type="subTitle" idx="1"/>
          </p:nvPr>
        </p:nvSpPr>
        <p:spPr>
          <a:xfrm>
            <a:off x="533400" y="2286000"/>
            <a:ext cx="8305800" cy="1752600"/>
          </a:xfrm>
        </p:spPr>
        <p:txBody>
          <a:bodyPr/>
          <a:lstStyle/>
          <a:p>
            <a:pPr eaLnBrk="1" hangingPunct="1"/>
            <a:r>
              <a:rPr lang="fr-FR" sz="4400" b="1" smtClean="0">
                <a:solidFill>
                  <a:srgbClr val="CC3300"/>
                </a:solidFill>
              </a:rPr>
              <a:t>Presque toute la production énergétique de l’Afrique provient actuellement du charbon. Moins de 10% du potentiel hydroélectrique est exploité</a:t>
            </a:r>
            <a:r>
              <a:rPr lang="en-US" sz="4400" smtClean="0">
                <a:solidFill>
                  <a:srgbClr val="CC33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457200" y="228600"/>
            <a:ext cx="8229600" cy="1189038"/>
          </a:xfrm>
        </p:spPr>
        <p:txBody>
          <a:bodyPr/>
          <a:lstStyle/>
          <a:p>
            <a:pPr eaLnBrk="1" hangingPunct="1"/>
            <a:r>
              <a:rPr lang="fr-FR" sz="2800" b="1" smtClean="0">
                <a:solidFill>
                  <a:srgbClr val="CC3300"/>
                </a:solidFill>
              </a:rPr>
              <a:t>Le charbon est la plus importante source d’énergie de l’Afrique mais il sera déplacé par l’hydroélectricité</a:t>
            </a:r>
            <a:r>
              <a:rPr lang="en-US" sz="2800" smtClean="0"/>
              <a:t> </a:t>
            </a:r>
          </a:p>
        </p:txBody>
      </p:sp>
      <p:graphicFrame>
        <p:nvGraphicFramePr>
          <p:cNvPr id="4" name="Object 2"/>
          <p:cNvGraphicFramePr>
            <a:graphicFrameLocks noChangeAspect="1"/>
          </p:cNvGraphicFramePr>
          <p:nvPr/>
        </p:nvGraphicFramePr>
        <p:xfrm>
          <a:off x="1524000" y="1376363"/>
          <a:ext cx="6107113" cy="41100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229600" cy="1143000"/>
          </a:xfrm>
        </p:spPr>
        <p:txBody>
          <a:bodyPr/>
          <a:lstStyle/>
          <a:p>
            <a:pPr eaLnBrk="1" hangingPunct="1"/>
            <a:r>
              <a:rPr lang="fr-FR" sz="2800" b="1" smtClean="0">
                <a:solidFill>
                  <a:srgbClr val="CC3300"/>
                </a:solidFill>
              </a:rPr>
              <a:t>L’Afrique est à la traine de toutes les autres régions en mati</a:t>
            </a:r>
            <a:r>
              <a:rPr lang="fr-BE" sz="2800" b="1" smtClean="0">
                <a:solidFill>
                  <a:srgbClr val="CC3300"/>
                </a:solidFill>
              </a:rPr>
              <a:t>è</a:t>
            </a:r>
            <a:r>
              <a:rPr lang="fr-FR" sz="2800" b="1" smtClean="0">
                <a:solidFill>
                  <a:srgbClr val="CC3300"/>
                </a:solidFill>
              </a:rPr>
              <a:t>re d’exploitation de son potentiel hydroélectrique</a:t>
            </a:r>
            <a:r>
              <a:rPr lang="en-US" smtClean="0"/>
              <a:t> </a:t>
            </a:r>
            <a:r>
              <a:rPr lang="en-US" sz="3000" b="1" smtClean="0">
                <a:solidFill>
                  <a:srgbClr val="C03E26"/>
                </a:solidFill>
              </a:rPr>
              <a:t/>
            </a:r>
            <a:br>
              <a:rPr lang="en-US" sz="3000" b="1" smtClean="0">
                <a:solidFill>
                  <a:srgbClr val="C03E26"/>
                </a:solidFill>
              </a:rPr>
            </a:br>
            <a:endParaRPr lang="en-US" sz="3000" b="1" smtClean="0">
              <a:solidFill>
                <a:srgbClr val="C03E26"/>
              </a:solidFill>
            </a:endParaRPr>
          </a:p>
        </p:txBody>
      </p:sp>
      <p:pic>
        <p:nvPicPr>
          <p:cNvPr id="38915" name="Picture 2" descr="Power sector outlook_IEA"/>
          <p:cNvPicPr>
            <a:picLocks noChangeAspect="1" noChangeArrowheads="1"/>
          </p:cNvPicPr>
          <p:nvPr/>
        </p:nvPicPr>
        <p:blipFill>
          <a:blip r:embed="rId3"/>
          <a:srcRect l="7133" t="8672" r="4265" b="7329"/>
          <a:stretch>
            <a:fillRect/>
          </a:stretch>
        </p:blipFill>
        <p:spPr bwMode="auto">
          <a:xfrm>
            <a:off x="609600" y="1600200"/>
            <a:ext cx="77565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#7</a:t>
            </a:r>
          </a:p>
        </p:txBody>
      </p:sp>
      <p:sp>
        <p:nvSpPr>
          <p:cNvPr id="39939"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39940" name="Rectangle 5"/>
          <p:cNvSpPr>
            <a:spLocks noGrp="1" noChangeArrowheads="1"/>
          </p:cNvSpPr>
          <p:nvPr>
            <p:ph type="subTitle" idx="1"/>
          </p:nvPr>
        </p:nvSpPr>
        <p:spPr>
          <a:xfrm>
            <a:off x="685800" y="2514600"/>
            <a:ext cx="7848600" cy="1752600"/>
          </a:xfrm>
        </p:spPr>
        <p:txBody>
          <a:bodyPr/>
          <a:lstStyle/>
          <a:p>
            <a:pPr eaLnBrk="1" hangingPunct="1"/>
            <a:r>
              <a:rPr lang="fr-FR" sz="4400" b="1" smtClean="0">
                <a:solidFill>
                  <a:srgbClr val="CC3300"/>
                </a:solidFill>
              </a:rPr>
              <a:t>Le commerce de l’énergie aiderait à réduire les coûts et à faciliter le passage à l’énergie hydraulique plus propre</a:t>
            </a:r>
            <a:r>
              <a:rPr lang="en-US"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fr-FR" sz="3200" b="1" smtClean="0">
                <a:solidFill>
                  <a:srgbClr val="CC3300"/>
                </a:solidFill>
              </a:rPr>
              <a:t>La promesse du commerce régional de l’énergie</a:t>
            </a:r>
            <a:r>
              <a:rPr lang="en-US" smtClean="0"/>
              <a:t> </a:t>
            </a:r>
          </a:p>
        </p:txBody>
      </p:sp>
      <p:sp>
        <p:nvSpPr>
          <p:cNvPr id="40963" name="Rectangle 3"/>
          <p:cNvSpPr>
            <a:spLocks noGrp="1" noChangeArrowheads="1"/>
          </p:cNvSpPr>
          <p:nvPr>
            <p:ph type="body" idx="1"/>
          </p:nvPr>
        </p:nvSpPr>
        <p:spPr>
          <a:xfrm>
            <a:off x="228600" y="1752600"/>
            <a:ext cx="8686800" cy="4373563"/>
          </a:xfrm>
        </p:spPr>
        <p:txBody>
          <a:bodyPr/>
          <a:lstStyle/>
          <a:p>
            <a:pPr eaLnBrk="1" hangingPunct="1">
              <a:lnSpc>
                <a:spcPct val="80000"/>
              </a:lnSpc>
            </a:pPr>
            <a:r>
              <a:rPr lang="fr-FR" sz="2800" smtClean="0">
                <a:solidFill>
                  <a:srgbClr val="CC3300"/>
                </a:solidFill>
              </a:rPr>
              <a:t>En réalisant des économies d’échelle dans la production, le commerce régional de l’énergie ferait économiser à l’Afrique 2 milliards de dollars EU/an</a:t>
            </a:r>
            <a:r>
              <a:rPr lang="en-US" sz="2800" smtClean="0"/>
              <a:t> </a:t>
            </a:r>
            <a:r>
              <a:rPr lang="en-US" sz="2000" smtClean="0">
                <a:solidFill>
                  <a:srgbClr val="CC3300"/>
                </a:solidFill>
              </a:rPr>
              <a:t> </a:t>
            </a:r>
          </a:p>
          <a:p>
            <a:pPr eaLnBrk="1" hangingPunct="1">
              <a:lnSpc>
                <a:spcPct val="80000"/>
              </a:lnSpc>
            </a:pPr>
            <a:endParaRPr lang="en-US" sz="2400" smtClean="0">
              <a:solidFill>
                <a:srgbClr val="CC3300"/>
              </a:solidFill>
            </a:endParaRPr>
          </a:p>
          <a:p>
            <a:pPr eaLnBrk="1" hangingPunct="1">
              <a:lnSpc>
                <a:spcPct val="80000"/>
              </a:lnSpc>
            </a:pPr>
            <a:r>
              <a:rPr lang="fr-FR" sz="2400" b="1" smtClean="0">
                <a:solidFill>
                  <a:srgbClr val="CC3300"/>
                </a:solidFill>
              </a:rPr>
              <a:t>Exportations </a:t>
            </a:r>
            <a:r>
              <a:rPr lang="fr-FR" sz="2400" smtClean="0">
                <a:solidFill>
                  <a:srgbClr val="CC3300"/>
                </a:solidFill>
              </a:rPr>
              <a:t>: dominées par la RDC, l’Éthiopie et la 				Guinée</a:t>
            </a:r>
            <a:r>
              <a:rPr lang="en-US" sz="2400" smtClean="0"/>
              <a:t> </a:t>
            </a:r>
            <a:endParaRPr lang="en-US" sz="2400" smtClean="0">
              <a:solidFill>
                <a:srgbClr val="CC3300"/>
              </a:solidFill>
            </a:endParaRPr>
          </a:p>
          <a:p>
            <a:pPr lvl="1" eaLnBrk="1" hangingPunct="1">
              <a:lnSpc>
                <a:spcPct val="80000"/>
              </a:lnSpc>
              <a:buFontTx/>
              <a:buChar char="•"/>
            </a:pPr>
            <a:r>
              <a:rPr lang="fr-FR" sz="2000" smtClean="0">
                <a:solidFill>
                  <a:srgbClr val="CC3300"/>
                </a:solidFill>
              </a:rPr>
              <a:t>Investissements colossaux requis pour devenir exportateurs</a:t>
            </a:r>
            <a:r>
              <a:rPr lang="en-US" sz="2000" smtClean="0">
                <a:solidFill>
                  <a:srgbClr val="CC3300"/>
                </a:solidFill>
              </a:rPr>
              <a:t> </a:t>
            </a:r>
          </a:p>
          <a:p>
            <a:pPr lvl="1" eaLnBrk="1" hangingPunct="1">
              <a:lnSpc>
                <a:spcPct val="80000"/>
              </a:lnSpc>
              <a:buFontTx/>
              <a:buChar char="•"/>
            </a:pPr>
            <a:r>
              <a:rPr lang="fr-FR" sz="2000" smtClean="0">
                <a:solidFill>
                  <a:srgbClr val="CC3300"/>
                </a:solidFill>
              </a:rPr>
              <a:t>Les recettes pourraient atteindre 2-6% du PIB</a:t>
            </a:r>
            <a:r>
              <a:rPr lang="en-US" sz="2000" smtClean="0">
                <a:solidFill>
                  <a:srgbClr val="CC3300"/>
                </a:solidFill>
              </a:rPr>
              <a:t> </a:t>
            </a:r>
          </a:p>
          <a:p>
            <a:pPr eaLnBrk="1" hangingPunct="1">
              <a:lnSpc>
                <a:spcPct val="80000"/>
              </a:lnSpc>
            </a:pPr>
            <a:endParaRPr lang="en-US" sz="2000" smtClean="0">
              <a:solidFill>
                <a:srgbClr val="CC3300"/>
              </a:solidFill>
            </a:endParaRPr>
          </a:p>
          <a:p>
            <a:pPr eaLnBrk="1" hangingPunct="1">
              <a:lnSpc>
                <a:spcPct val="80000"/>
              </a:lnSpc>
            </a:pPr>
            <a:r>
              <a:rPr lang="fr-FR" sz="2400" b="1" smtClean="0">
                <a:solidFill>
                  <a:srgbClr val="CC3300"/>
                </a:solidFill>
              </a:rPr>
              <a:t>Importations</a:t>
            </a:r>
            <a:r>
              <a:rPr lang="fr-FR" sz="2400" smtClean="0">
                <a:solidFill>
                  <a:srgbClr val="CC3300"/>
                </a:solidFill>
              </a:rPr>
              <a:t> : couvrent &gt;50% des besoins dans 16 pays</a:t>
            </a:r>
            <a:r>
              <a:rPr lang="en-US" sz="2400" smtClean="0">
                <a:solidFill>
                  <a:srgbClr val="CC3300"/>
                </a:solidFill>
              </a:rPr>
              <a:t> </a:t>
            </a:r>
            <a:endParaRPr lang="en-US" sz="2000" smtClean="0">
              <a:solidFill>
                <a:srgbClr val="CC3300"/>
              </a:solidFill>
            </a:endParaRPr>
          </a:p>
          <a:p>
            <a:pPr lvl="1" eaLnBrk="1" hangingPunct="1">
              <a:lnSpc>
                <a:spcPct val="80000"/>
              </a:lnSpc>
              <a:buFontTx/>
              <a:buChar char="•"/>
            </a:pPr>
            <a:r>
              <a:rPr lang="fr-FR" sz="2000" smtClean="0">
                <a:solidFill>
                  <a:srgbClr val="CC3300"/>
                </a:solidFill>
              </a:rPr>
              <a:t>Économie &gt;0,03 $ EU par kWh ou plus de 1% du PIB</a:t>
            </a:r>
            <a:r>
              <a:rPr lang="en-US" sz="2000" smtClean="0">
                <a:solidFill>
                  <a:srgbClr val="CC3300"/>
                </a:solidFill>
              </a:rPr>
              <a:t> </a:t>
            </a:r>
          </a:p>
          <a:p>
            <a:pPr lvl="1" eaLnBrk="1" hangingPunct="1">
              <a:lnSpc>
                <a:spcPct val="80000"/>
              </a:lnSpc>
              <a:buFontTx/>
              <a:buChar char="•"/>
            </a:pPr>
            <a:r>
              <a:rPr lang="fr-FR" sz="2000" smtClean="0">
                <a:solidFill>
                  <a:srgbClr val="CC3300"/>
                </a:solidFill>
              </a:rPr>
              <a:t>TRI sur les transmissions régionales &gt;100% remboursent en &lt;1 an</a:t>
            </a:r>
            <a:r>
              <a:rPr lang="en-US" sz="2000" smtClean="0">
                <a:solidFill>
                  <a:srgbClr val="CC3300"/>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265238"/>
          </a:xfrm>
        </p:spPr>
        <p:txBody>
          <a:bodyPr/>
          <a:lstStyle/>
          <a:p>
            <a:pPr eaLnBrk="1" hangingPunct="1"/>
            <a:r>
              <a:rPr lang="fr-FR" sz="2800" b="1" dirty="0" smtClean="0">
                <a:solidFill>
                  <a:srgbClr val="CC3300"/>
                </a:solidFill>
              </a:rPr>
              <a:t>De nombreuses liaisons de transmission manquent encore pour faciliter le commerce régional</a:t>
            </a:r>
            <a:r>
              <a:rPr lang="en-US" sz="2800" dirty="0" smtClean="0">
                <a:solidFill>
                  <a:srgbClr val="CC3300"/>
                </a:solidFill>
              </a:rPr>
              <a:t> </a:t>
            </a:r>
          </a:p>
        </p:txBody>
      </p:sp>
      <p:sp>
        <p:nvSpPr>
          <p:cNvPr id="41989" name="AutoShape 5"/>
          <p:cNvSpPr>
            <a:spLocks noChangeAspect="1" noChangeArrowheads="1" noTextEdit="1"/>
          </p:cNvSpPr>
          <p:nvPr/>
        </p:nvSpPr>
        <p:spPr bwMode="auto">
          <a:xfrm>
            <a:off x="2057400" y="1389063"/>
            <a:ext cx="5486400" cy="5468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1991" name="Picture 7"/>
          <p:cNvPicPr>
            <a:picLocks noChangeAspect="1" noChangeArrowheads="1"/>
          </p:cNvPicPr>
          <p:nvPr/>
        </p:nvPicPr>
        <p:blipFill>
          <a:blip r:embed="rId3"/>
          <a:srcRect/>
          <a:stretch>
            <a:fillRect/>
          </a:stretch>
        </p:blipFill>
        <p:spPr bwMode="auto">
          <a:xfrm>
            <a:off x="2057400" y="1389063"/>
            <a:ext cx="5486400" cy="344487"/>
          </a:xfrm>
          <a:prstGeom prst="rect">
            <a:avLst/>
          </a:prstGeom>
          <a:noFill/>
          <a:ln w="9525">
            <a:noFill/>
            <a:miter lim="800000"/>
            <a:headEnd/>
            <a:tailEnd/>
          </a:ln>
        </p:spPr>
      </p:pic>
      <p:pic>
        <p:nvPicPr>
          <p:cNvPr id="41992" name="Picture 8"/>
          <p:cNvPicPr>
            <a:picLocks noChangeAspect="1" noChangeArrowheads="1"/>
          </p:cNvPicPr>
          <p:nvPr/>
        </p:nvPicPr>
        <p:blipFill>
          <a:blip r:embed="rId4"/>
          <a:srcRect/>
          <a:stretch>
            <a:fillRect/>
          </a:stretch>
        </p:blipFill>
        <p:spPr bwMode="auto">
          <a:xfrm>
            <a:off x="2057400" y="1733550"/>
            <a:ext cx="5486400" cy="346075"/>
          </a:xfrm>
          <a:prstGeom prst="rect">
            <a:avLst/>
          </a:prstGeom>
          <a:noFill/>
          <a:ln w="9525">
            <a:noFill/>
            <a:miter lim="800000"/>
            <a:headEnd/>
            <a:tailEnd/>
          </a:ln>
        </p:spPr>
      </p:pic>
      <p:pic>
        <p:nvPicPr>
          <p:cNvPr id="41993" name="Picture 9"/>
          <p:cNvPicPr>
            <a:picLocks noChangeAspect="1" noChangeArrowheads="1"/>
          </p:cNvPicPr>
          <p:nvPr/>
        </p:nvPicPr>
        <p:blipFill>
          <a:blip r:embed="rId5"/>
          <a:srcRect/>
          <a:stretch>
            <a:fillRect/>
          </a:stretch>
        </p:blipFill>
        <p:spPr bwMode="auto">
          <a:xfrm>
            <a:off x="2057400" y="2079625"/>
            <a:ext cx="5486400" cy="344487"/>
          </a:xfrm>
          <a:prstGeom prst="rect">
            <a:avLst/>
          </a:prstGeom>
          <a:noFill/>
          <a:ln w="9525">
            <a:noFill/>
            <a:miter lim="800000"/>
            <a:headEnd/>
            <a:tailEnd/>
          </a:ln>
        </p:spPr>
      </p:pic>
      <p:pic>
        <p:nvPicPr>
          <p:cNvPr id="41994" name="Picture 10"/>
          <p:cNvPicPr>
            <a:picLocks noChangeAspect="1" noChangeArrowheads="1"/>
          </p:cNvPicPr>
          <p:nvPr/>
        </p:nvPicPr>
        <p:blipFill>
          <a:blip r:embed="rId6"/>
          <a:srcRect/>
          <a:stretch>
            <a:fillRect/>
          </a:stretch>
        </p:blipFill>
        <p:spPr bwMode="auto">
          <a:xfrm>
            <a:off x="2057400" y="2424113"/>
            <a:ext cx="5486400" cy="346075"/>
          </a:xfrm>
          <a:prstGeom prst="rect">
            <a:avLst/>
          </a:prstGeom>
          <a:noFill/>
          <a:ln w="9525">
            <a:noFill/>
            <a:miter lim="800000"/>
            <a:headEnd/>
            <a:tailEnd/>
          </a:ln>
        </p:spPr>
      </p:pic>
      <p:pic>
        <p:nvPicPr>
          <p:cNvPr id="41995" name="Picture 11"/>
          <p:cNvPicPr>
            <a:picLocks noChangeAspect="1" noChangeArrowheads="1"/>
          </p:cNvPicPr>
          <p:nvPr/>
        </p:nvPicPr>
        <p:blipFill>
          <a:blip r:embed="rId7"/>
          <a:srcRect/>
          <a:stretch>
            <a:fillRect/>
          </a:stretch>
        </p:blipFill>
        <p:spPr bwMode="auto">
          <a:xfrm>
            <a:off x="2057400" y="2770188"/>
            <a:ext cx="5486400" cy="344487"/>
          </a:xfrm>
          <a:prstGeom prst="rect">
            <a:avLst/>
          </a:prstGeom>
          <a:noFill/>
          <a:ln w="9525">
            <a:noFill/>
            <a:miter lim="800000"/>
            <a:headEnd/>
            <a:tailEnd/>
          </a:ln>
        </p:spPr>
      </p:pic>
      <p:pic>
        <p:nvPicPr>
          <p:cNvPr id="41996" name="Picture 12"/>
          <p:cNvPicPr>
            <a:picLocks noChangeAspect="1" noChangeArrowheads="1"/>
          </p:cNvPicPr>
          <p:nvPr/>
        </p:nvPicPr>
        <p:blipFill>
          <a:blip r:embed="rId8"/>
          <a:srcRect/>
          <a:stretch>
            <a:fillRect/>
          </a:stretch>
        </p:blipFill>
        <p:spPr bwMode="auto">
          <a:xfrm>
            <a:off x="2057400" y="3114675"/>
            <a:ext cx="5486400" cy="344487"/>
          </a:xfrm>
          <a:prstGeom prst="rect">
            <a:avLst/>
          </a:prstGeom>
          <a:noFill/>
          <a:ln w="9525">
            <a:noFill/>
            <a:miter lim="800000"/>
            <a:headEnd/>
            <a:tailEnd/>
          </a:ln>
        </p:spPr>
      </p:pic>
      <p:pic>
        <p:nvPicPr>
          <p:cNvPr id="41997" name="Picture 13"/>
          <p:cNvPicPr>
            <a:picLocks noChangeAspect="1" noChangeArrowheads="1"/>
          </p:cNvPicPr>
          <p:nvPr/>
        </p:nvPicPr>
        <p:blipFill>
          <a:blip r:embed="rId9"/>
          <a:srcRect/>
          <a:stretch>
            <a:fillRect/>
          </a:stretch>
        </p:blipFill>
        <p:spPr bwMode="auto">
          <a:xfrm>
            <a:off x="2057400" y="3459163"/>
            <a:ext cx="5486400" cy="346075"/>
          </a:xfrm>
          <a:prstGeom prst="rect">
            <a:avLst/>
          </a:prstGeom>
          <a:noFill/>
          <a:ln w="9525">
            <a:noFill/>
            <a:miter lim="800000"/>
            <a:headEnd/>
            <a:tailEnd/>
          </a:ln>
        </p:spPr>
      </p:pic>
      <p:pic>
        <p:nvPicPr>
          <p:cNvPr id="41998" name="Picture 14"/>
          <p:cNvPicPr>
            <a:picLocks noChangeAspect="1" noChangeArrowheads="1"/>
          </p:cNvPicPr>
          <p:nvPr/>
        </p:nvPicPr>
        <p:blipFill>
          <a:blip r:embed="rId10"/>
          <a:srcRect/>
          <a:stretch>
            <a:fillRect/>
          </a:stretch>
        </p:blipFill>
        <p:spPr bwMode="auto">
          <a:xfrm>
            <a:off x="2057400" y="3805238"/>
            <a:ext cx="5486400" cy="344487"/>
          </a:xfrm>
          <a:prstGeom prst="rect">
            <a:avLst/>
          </a:prstGeom>
          <a:noFill/>
          <a:ln w="9525">
            <a:noFill/>
            <a:miter lim="800000"/>
            <a:headEnd/>
            <a:tailEnd/>
          </a:ln>
        </p:spPr>
      </p:pic>
      <p:pic>
        <p:nvPicPr>
          <p:cNvPr id="41999" name="Picture 15"/>
          <p:cNvPicPr>
            <a:picLocks noChangeAspect="1" noChangeArrowheads="1"/>
          </p:cNvPicPr>
          <p:nvPr/>
        </p:nvPicPr>
        <p:blipFill>
          <a:blip r:embed="rId11"/>
          <a:srcRect/>
          <a:stretch>
            <a:fillRect/>
          </a:stretch>
        </p:blipFill>
        <p:spPr bwMode="auto">
          <a:xfrm>
            <a:off x="2057400" y="4149725"/>
            <a:ext cx="5486400" cy="346075"/>
          </a:xfrm>
          <a:prstGeom prst="rect">
            <a:avLst/>
          </a:prstGeom>
          <a:noFill/>
          <a:ln w="9525">
            <a:noFill/>
            <a:miter lim="800000"/>
            <a:headEnd/>
            <a:tailEnd/>
          </a:ln>
        </p:spPr>
      </p:pic>
      <p:pic>
        <p:nvPicPr>
          <p:cNvPr id="42000" name="Picture 16"/>
          <p:cNvPicPr>
            <a:picLocks noChangeAspect="1" noChangeArrowheads="1"/>
          </p:cNvPicPr>
          <p:nvPr/>
        </p:nvPicPr>
        <p:blipFill>
          <a:blip r:embed="rId12"/>
          <a:srcRect/>
          <a:stretch>
            <a:fillRect/>
          </a:stretch>
        </p:blipFill>
        <p:spPr bwMode="auto">
          <a:xfrm>
            <a:off x="2057400" y="4495800"/>
            <a:ext cx="5486400" cy="344487"/>
          </a:xfrm>
          <a:prstGeom prst="rect">
            <a:avLst/>
          </a:prstGeom>
          <a:noFill/>
          <a:ln w="9525">
            <a:noFill/>
            <a:miter lim="800000"/>
            <a:headEnd/>
            <a:tailEnd/>
          </a:ln>
        </p:spPr>
      </p:pic>
      <p:pic>
        <p:nvPicPr>
          <p:cNvPr id="42001" name="Picture 17"/>
          <p:cNvPicPr>
            <a:picLocks noChangeAspect="1" noChangeArrowheads="1"/>
          </p:cNvPicPr>
          <p:nvPr/>
        </p:nvPicPr>
        <p:blipFill>
          <a:blip r:embed="rId13"/>
          <a:srcRect/>
          <a:stretch>
            <a:fillRect/>
          </a:stretch>
        </p:blipFill>
        <p:spPr bwMode="auto">
          <a:xfrm>
            <a:off x="2057400" y="4840288"/>
            <a:ext cx="5486400" cy="344487"/>
          </a:xfrm>
          <a:prstGeom prst="rect">
            <a:avLst/>
          </a:prstGeom>
          <a:noFill/>
          <a:ln w="9525">
            <a:noFill/>
            <a:miter lim="800000"/>
            <a:headEnd/>
            <a:tailEnd/>
          </a:ln>
        </p:spPr>
      </p:pic>
      <p:pic>
        <p:nvPicPr>
          <p:cNvPr id="42002" name="Picture 18"/>
          <p:cNvPicPr>
            <a:picLocks noChangeAspect="1" noChangeArrowheads="1"/>
          </p:cNvPicPr>
          <p:nvPr/>
        </p:nvPicPr>
        <p:blipFill>
          <a:blip r:embed="rId14"/>
          <a:srcRect/>
          <a:stretch>
            <a:fillRect/>
          </a:stretch>
        </p:blipFill>
        <p:spPr bwMode="auto">
          <a:xfrm>
            <a:off x="2057400" y="5184775"/>
            <a:ext cx="5486400" cy="346075"/>
          </a:xfrm>
          <a:prstGeom prst="rect">
            <a:avLst/>
          </a:prstGeom>
          <a:noFill/>
          <a:ln w="9525">
            <a:noFill/>
            <a:miter lim="800000"/>
            <a:headEnd/>
            <a:tailEnd/>
          </a:ln>
        </p:spPr>
      </p:pic>
      <p:pic>
        <p:nvPicPr>
          <p:cNvPr id="42003" name="Picture 19"/>
          <p:cNvPicPr>
            <a:picLocks noChangeAspect="1" noChangeArrowheads="1"/>
          </p:cNvPicPr>
          <p:nvPr/>
        </p:nvPicPr>
        <p:blipFill>
          <a:blip r:embed="rId15"/>
          <a:srcRect/>
          <a:stretch>
            <a:fillRect/>
          </a:stretch>
        </p:blipFill>
        <p:spPr bwMode="auto">
          <a:xfrm>
            <a:off x="2057400" y="5530850"/>
            <a:ext cx="5486400" cy="344487"/>
          </a:xfrm>
          <a:prstGeom prst="rect">
            <a:avLst/>
          </a:prstGeom>
          <a:noFill/>
          <a:ln w="9525">
            <a:noFill/>
            <a:miter lim="800000"/>
            <a:headEnd/>
            <a:tailEnd/>
          </a:ln>
        </p:spPr>
      </p:pic>
      <p:pic>
        <p:nvPicPr>
          <p:cNvPr id="42004" name="Picture 20"/>
          <p:cNvPicPr>
            <a:picLocks noChangeAspect="1" noChangeArrowheads="1"/>
          </p:cNvPicPr>
          <p:nvPr/>
        </p:nvPicPr>
        <p:blipFill>
          <a:blip r:embed="rId16"/>
          <a:srcRect/>
          <a:stretch>
            <a:fillRect/>
          </a:stretch>
        </p:blipFill>
        <p:spPr bwMode="auto">
          <a:xfrm>
            <a:off x="2057400" y="5875338"/>
            <a:ext cx="5486400" cy="346075"/>
          </a:xfrm>
          <a:prstGeom prst="rect">
            <a:avLst/>
          </a:prstGeom>
          <a:noFill/>
          <a:ln w="9525">
            <a:noFill/>
            <a:miter lim="800000"/>
            <a:headEnd/>
            <a:tailEnd/>
          </a:ln>
        </p:spPr>
      </p:pic>
      <p:pic>
        <p:nvPicPr>
          <p:cNvPr id="42005" name="Picture 21"/>
          <p:cNvPicPr>
            <a:picLocks noChangeAspect="1" noChangeArrowheads="1"/>
          </p:cNvPicPr>
          <p:nvPr/>
        </p:nvPicPr>
        <p:blipFill>
          <a:blip r:embed="rId17"/>
          <a:srcRect/>
          <a:stretch>
            <a:fillRect/>
          </a:stretch>
        </p:blipFill>
        <p:spPr bwMode="auto">
          <a:xfrm>
            <a:off x="2057400" y="6221413"/>
            <a:ext cx="5486400" cy="344487"/>
          </a:xfrm>
          <a:prstGeom prst="rect">
            <a:avLst/>
          </a:prstGeom>
          <a:noFill/>
          <a:ln w="9525">
            <a:noFill/>
            <a:miter lim="800000"/>
            <a:headEnd/>
            <a:tailEnd/>
          </a:ln>
        </p:spPr>
      </p:pic>
      <p:pic>
        <p:nvPicPr>
          <p:cNvPr id="42006" name="Picture 22"/>
          <p:cNvPicPr>
            <a:picLocks noChangeAspect="1" noChangeArrowheads="1"/>
          </p:cNvPicPr>
          <p:nvPr/>
        </p:nvPicPr>
        <p:blipFill>
          <a:blip r:embed="rId18"/>
          <a:srcRect/>
          <a:stretch>
            <a:fillRect/>
          </a:stretch>
        </p:blipFill>
        <p:spPr bwMode="auto">
          <a:xfrm>
            <a:off x="2057400" y="6565900"/>
            <a:ext cx="5486400" cy="29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nvPr>
        </p:nvGraphicFramePr>
        <p:xfrm>
          <a:off x="0" y="1600200"/>
          <a:ext cx="9144000" cy="4524375"/>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Rectangle 3"/>
          <p:cNvSpPr>
            <a:spLocks noChangeArrowheads="1"/>
          </p:cNvSpPr>
          <p:nvPr>
            <p:ph type="title"/>
          </p:nvPr>
        </p:nvSpPr>
        <p:spPr>
          <a:noFill/>
        </p:spPr>
        <p:txBody>
          <a:bodyPr/>
          <a:lstStyle/>
          <a:p>
            <a:pPr eaLnBrk="1" hangingPunct="1"/>
            <a:r>
              <a:rPr lang="fr-FR" sz="2800" b="1" smtClean="0">
                <a:solidFill>
                  <a:srgbClr val="CC3300"/>
                </a:solidFill>
              </a:rPr>
              <a:t>17 pays économiseraient plus qu’un centime par kWh en important l’électricité</a:t>
            </a:r>
            <a:endParaRPr lang="en-US" sz="2800" b="1" smtClean="0">
              <a:solidFill>
                <a:srgbClr val="CC33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Grp="1" noChangeAspect="1"/>
          </p:cNvGraphicFramePr>
          <p:nvPr>
            <p:ph idx="1"/>
          </p:nvPr>
        </p:nvGraphicFramePr>
        <p:xfrm>
          <a:off x="0" y="1600200"/>
          <a:ext cx="9144000" cy="4524375"/>
        </p:xfrm>
        <a:graphic>
          <a:graphicData uri="http://schemas.openxmlformats.org/drawingml/2006/chart">
            <c:chart xmlns:c="http://schemas.openxmlformats.org/drawingml/2006/chart" xmlns:r="http://schemas.openxmlformats.org/officeDocument/2006/relationships" r:id="rId3"/>
          </a:graphicData>
        </a:graphic>
      </p:graphicFrame>
      <p:sp>
        <p:nvSpPr>
          <p:cNvPr id="11267" name="Rectangle 3"/>
          <p:cNvSpPr>
            <a:spLocks noChangeArrowheads="1"/>
          </p:cNvSpPr>
          <p:nvPr>
            <p:ph type="title"/>
          </p:nvPr>
        </p:nvSpPr>
        <p:spPr>
          <a:noFill/>
        </p:spPr>
        <p:txBody>
          <a:bodyPr/>
          <a:lstStyle/>
          <a:p>
            <a:pPr eaLnBrk="1" hangingPunct="1"/>
            <a:r>
              <a:rPr lang="fr-FR" sz="2800" b="1" smtClean="0">
                <a:solidFill>
                  <a:srgbClr val="CC3300"/>
                </a:solidFill>
              </a:rPr>
              <a:t>16 pays satisferaient plus de 50% de leur demande avec des importations</a:t>
            </a:r>
            <a:r>
              <a:rPr lang="fr-FR" sz="2800" smtClean="0">
                <a:solidFill>
                  <a:srgbClr val="CC3300"/>
                </a:solidFill>
              </a:rPr>
              <a:t> </a:t>
            </a:r>
            <a:endParaRPr lang="en-US" sz="2800" smtClean="0">
              <a:solidFill>
                <a:srgbClr val="CC3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1143000"/>
          </a:xfrm>
        </p:spPr>
        <p:txBody>
          <a:bodyPr/>
          <a:lstStyle/>
          <a:p>
            <a:pPr eaLnBrk="1" hangingPunct="1"/>
            <a:r>
              <a:rPr lang="fr-FR" sz="2800" b="1" smtClean="0">
                <a:solidFill>
                  <a:schemeClr val="accent1"/>
                </a:solidFill>
              </a:rPr>
              <a:t/>
            </a:r>
            <a:br>
              <a:rPr lang="fr-FR" sz="2800" b="1" smtClean="0">
                <a:solidFill>
                  <a:schemeClr val="accent1"/>
                </a:solidFill>
              </a:rPr>
            </a:br>
            <a:r>
              <a:rPr lang="fr-FR" sz="2400" b="1" smtClean="0">
                <a:solidFill>
                  <a:srgbClr val="CC3300"/>
                </a:solidFill>
              </a:rPr>
              <a:t>Étude</a:t>
            </a:r>
            <a:r>
              <a:rPr lang="en-US" sz="2400" b="1" smtClean="0">
                <a:solidFill>
                  <a:srgbClr val="CC3300"/>
                </a:solidFill>
              </a:rPr>
              <a:t> </a:t>
            </a:r>
            <a:r>
              <a:rPr lang="fr-FR" sz="2400" b="1" smtClean="0">
                <a:solidFill>
                  <a:srgbClr val="CC3300"/>
                </a:solidFill>
              </a:rPr>
              <a:t>diagnostique des infrastructures nationales en Afrique :</a:t>
            </a:r>
            <a:r>
              <a:rPr lang="en-US" sz="2400" b="1" smtClean="0">
                <a:solidFill>
                  <a:srgbClr val="CC3300"/>
                </a:solidFill>
              </a:rPr>
              <a:t> une initiative de plusieurs bailleurs de fonds</a:t>
            </a:r>
            <a:br>
              <a:rPr lang="en-US" sz="2400" b="1" smtClean="0">
                <a:solidFill>
                  <a:srgbClr val="CC3300"/>
                </a:solidFill>
              </a:rPr>
            </a:br>
            <a:endParaRPr lang="en-US" sz="2400" b="1" smtClean="0">
              <a:solidFill>
                <a:srgbClr val="CC3300"/>
              </a:solidFill>
            </a:endParaRPr>
          </a:p>
        </p:txBody>
      </p:sp>
      <p:pic>
        <p:nvPicPr>
          <p:cNvPr id="26627" name="Picture 4"/>
          <p:cNvPicPr>
            <a:picLocks noChangeAspect="1" noChangeArrowheads="1"/>
          </p:cNvPicPr>
          <p:nvPr/>
        </p:nvPicPr>
        <p:blipFill>
          <a:blip r:embed="rId3"/>
          <a:srcRect/>
          <a:stretch>
            <a:fillRect/>
          </a:stretch>
        </p:blipFill>
        <p:spPr bwMode="auto">
          <a:xfrm>
            <a:off x="914400" y="1465263"/>
            <a:ext cx="7086600" cy="539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04800"/>
            <a:ext cx="8229600" cy="1143000"/>
          </a:xfrm>
        </p:spPr>
        <p:txBody>
          <a:bodyPr/>
          <a:lstStyle/>
          <a:p>
            <a:pPr eaLnBrk="1" hangingPunct="1"/>
            <a:r>
              <a:rPr lang="fr-FR" sz="2800" b="1" smtClean="0">
                <a:solidFill>
                  <a:srgbClr val="CC3300"/>
                </a:solidFill>
              </a:rPr>
              <a:t>L’ évolution du secteur énergétique en RDC et en Éthiopie est cruciale pour le continent</a:t>
            </a:r>
            <a:r>
              <a:rPr lang="en-US" sz="2800" smtClean="0">
                <a:solidFill>
                  <a:srgbClr val="CC3300"/>
                </a:solidFill>
              </a:rPr>
              <a:t> </a:t>
            </a:r>
          </a:p>
        </p:txBody>
      </p:sp>
      <p:graphicFrame>
        <p:nvGraphicFramePr>
          <p:cNvPr id="43100" name="Group 92"/>
          <p:cNvGraphicFramePr>
            <a:graphicFrameLocks noGrp="1"/>
          </p:cNvGraphicFramePr>
          <p:nvPr>
            <p:ph idx="1"/>
          </p:nvPr>
        </p:nvGraphicFramePr>
        <p:xfrm>
          <a:off x="228600" y="1600200"/>
          <a:ext cx="8763000" cy="4745484"/>
        </p:xfrm>
        <a:graphic>
          <a:graphicData uri="http://schemas.openxmlformats.org/drawingml/2006/table">
            <a:tbl>
              <a:tblPr/>
              <a:tblGrid>
                <a:gridCol w="1676400"/>
                <a:gridCol w="1295400"/>
                <a:gridCol w="1524000"/>
                <a:gridCol w="1371600"/>
                <a:gridCol w="1447800"/>
                <a:gridCol w="1447800"/>
              </a:tblGrid>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Exportations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(TWh pa)</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Recettes nettes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(millions de $ Eu pa)</a:t>
                      </a:r>
                    </a:p>
                  </a:txBody>
                  <a:tcPr horzOverflow="overflow">
                    <a:lnL w="12700" cap="flat" cmpd="sng" algn="ctr">
                      <a:solidFill>
                        <a:schemeClr val="accent1"/>
                      </a:solid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 (% PIB)</a:t>
                      </a:r>
                    </a:p>
                  </a:txBody>
                  <a:tcPr horzOverflow="overflow">
                    <a:lnL>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(millions de $ EU pa)</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accent1"/>
                      </a:solid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PIB)</a:t>
                      </a:r>
                    </a:p>
                  </a:txBody>
                  <a:tcPr horzOverflow="overflow">
                    <a:lnL>
                      <a:noFill/>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RDC</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51.9</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519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6.1</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749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8.8</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smtClean="0">
                          <a:ln>
                            <a:noFill/>
                          </a:ln>
                          <a:solidFill>
                            <a:schemeClr val="tx1"/>
                          </a:solidFill>
                          <a:effectLst/>
                          <a:latin typeface="Arial" charset="0"/>
                          <a:cs typeface="Arial" charset="0"/>
                        </a:rPr>
                        <a:t>É</a:t>
                      </a:r>
                      <a:r>
                        <a:rPr kumimoji="0" lang="en-US" sz="2000" b="0" i="0" u="none" strike="noStrike" cap="none" normalizeH="0" baseline="0" smtClean="0">
                          <a:ln>
                            <a:noFill/>
                          </a:ln>
                          <a:solidFill>
                            <a:schemeClr val="tx1"/>
                          </a:solidFill>
                          <a:effectLst/>
                          <a:latin typeface="Arial" charset="0"/>
                          <a:cs typeface="Arial" charset="0"/>
                        </a:rPr>
                        <a:t>thiopie</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26.3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263</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2.0</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1,003</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7.5</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Guin</a:t>
                      </a:r>
                      <a:r>
                        <a:rPr kumimoji="0" lang="fr-FR" sz="2000" b="0" i="0" u="none" strike="noStrike" cap="none" normalizeH="0" baseline="0" smtClean="0">
                          <a:ln>
                            <a:noFill/>
                          </a:ln>
                          <a:solidFill>
                            <a:schemeClr val="tx1"/>
                          </a:solidFill>
                          <a:effectLst/>
                          <a:latin typeface="Arial" charset="0"/>
                          <a:cs typeface="Arial" charset="0"/>
                        </a:rPr>
                        <a:t>é</a:t>
                      </a:r>
                      <a:r>
                        <a:rPr kumimoji="0" lang="en-US" sz="2000" b="0" i="0" u="none" strike="noStrike" cap="none" normalizeH="0" baseline="0" smtClean="0">
                          <a:ln>
                            <a:noFill/>
                          </a:ln>
                          <a:solidFill>
                            <a:schemeClr val="tx1"/>
                          </a:solidFill>
                          <a:effectLst/>
                          <a:latin typeface="Arial" charset="0"/>
                          <a:cs typeface="Arial" charset="0"/>
                        </a:rPr>
                        <a:t>e</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17.4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174</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5.2</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786</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23.7</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Soudan</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13.1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131</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0.3</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1,032</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2.7</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Cameroun</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6.8</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68</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0.4</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267</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1.5</a:t>
                      </a:r>
                    </a:p>
                  </a:txBody>
                  <a:tcP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Mozambique</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5.9</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59</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0.8</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216</a:t>
                      </a:r>
                    </a:p>
                  </a:txBody>
                  <a:tcP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2.8</a:t>
                      </a:r>
                    </a:p>
                  </a:txBody>
                  <a:tcPr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43065" name="Text Box 71"/>
          <p:cNvSpPr txBox="1">
            <a:spLocks noChangeArrowheads="1"/>
          </p:cNvSpPr>
          <p:nvPr/>
        </p:nvSpPr>
        <p:spPr bwMode="auto">
          <a:xfrm>
            <a:off x="3429000" y="1676400"/>
            <a:ext cx="2743200" cy="396875"/>
          </a:xfrm>
          <a:prstGeom prst="rect">
            <a:avLst/>
          </a:prstGeom>
          <a:noFill/>
          <a:ln w="9525">
            <a:noFill/>
            <a:miter lim="800000"/>
            <a:headEnd/>
            <a:tailEnd/>
          </a:ln>
        </p:spPr>
        <p:txBody>
          <a:bodyPr>
            <a:spAutoFit/>
          </a:bodyPr>
          <a:lstStyle/>
          <a:p>
            <a:pPr algn="ctr">
              <a:spcBef>
                <a:spcPct val="50000"/>
              </a:spcBef>
            </a:pPr>
            <a:endParaRPr lang="en-US" sz="2000"/>
          </a:p>
        </p:txBody>
      </p:sp>
      <p:sp>
        <p:nvSpPr>
          <p:cNvPr id="43066" name="Text Box 72"/>
          <p:cNvSpPr txBox="1">
            <a:spLocks noChangeArrowheads="1"/>
          </p:cNvSpPr>
          <p:nvPr/>
        </p:nvSpPr>
        <p:spPr bwMode="auto">
          <a:xfrm>
            <a:off x="6096000" y="1600200"/>
            <a:ext cx="2743200" cy="366713"/>
          </a:xfrm>
          <a:prstGeom prst="rect">
            <a:avLst/>
          </a:prstGeom>
          <a:noFill/>
          <a:ln w="9525">
            <a:noFill/>
            <a:miter lim="800000"/>
            <a:headEnd/>
            <a:tailEnd/>
          </a:ln>
        </p:spPr>
        <p:txBody>
          <a:bodyPr>
            <a:spAutoFit/>
          </a:bodyPr>
          <a:lstStyle/>
          <a:p>
            <a:pPr algn="ctr">
              <a:spcBef>
                <a:spcPct val="50000"/>
              </a:spcBef>
            </a:pPr>
            <a:r>
              <a:rPr lang="fr-FR" sz="1400"/>
              <a:t>Investissement requis</a:t>
            </a:r>
            <a:r>
              <a:rPr lang="en-US"/>
              <a:t> </a:t>
            </a:r>
          </a:p>
        </p:txBody>
      </p:sp>
      <p:sp>
        <p:nvSpPr>
          <p:cNvPr id="43067" name="Text Box 73"/>
          <p:cNvSpPr txBox="1">
            <a:spLocks noChangeArrowheads="1"/>
          </p:cNvSpPr>
          <p:nvPr/>
        </p:nvSpPr>
        <p:spPr bwMode="auto">
          <a:xfrm>
            <a:off x="228600" y="6324600"/>
            <a:ext cx="7543800" cy="304800"/>
          </a:xfrm>
          <a:prstGeom prst="rect">
            <a:avLst/>
          </a:prstGeom>
          <a:noFill/>
          <a:ln w="9525">
            <a:noFill/>
            <a:miter lim="800000"/>
            <a:headEnd/>
            <a:tailEnd/>
          </a:ln>
        </p:spPr>
        <p:txBody>
          <a:bodyPr>
            <a:spAutoFit/>
          </a:bodyPr>
          <a:lstStyle/>
          <a:p>
            <a:pPr>
              <a:spcBef>
                <a:spcPct val="50000"/>
              </a:spcBef>
            </a:pPr>
            <a:r>
              <a:rPr lang="en-US" sz="1400"/>
              <a:t>Note: </a:t>
            </a:r>
            <a:r>
              <a:rPr lang="fr-FR" sz="1400"/>
              <a:t>Recettes nettes basées sur la marge bénéficiaire illustrative de $ EU 0,01 par kWh</a:t>
            </a:r>
            <a:r>
              <a:rPr lang="en-US" sz="14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28600"/>
            <a:ext cx="8229600" cy="1219200"/>
          </a:xfrm>
        </p:spPr>
        <p:txBody>
          <a:bodyPr/>
          <a:lstStyle/>
          <a:p>
            <a:pPr eaLnBrk="1" hangingPunct="1"/>
            <a:r>
              <a:rPr lang="fr-FR" sz="2600" b="1" smtClean="0">
                <a:solidFill>
                  <a:srgbClr val="CC3300"/>
                </a:solidFill>
              </a:rPr>
              <a:t>Courants d’échanges avec l’expansion commerciale du Pool énergétique de l’Afrique de l’Est (TWh en 2015)</a:t>
            </a:r>
            <a:r>
              <a:rPr lang="en-US" sz="2600" smtClean="0">
                <a:solidFill>
                  <a:srgbClr val="CC3300"/>
                </a:solidFill>
              </a:rPr>
              <a:t> </a:t>
            </a:r>
          </a:p>
        </p:txBody>
      </p:sp>
      <p:grpSp>
        <p:nvGrpSpPr>
          <p:cNvPr id="44035" name="Group 3"/>
          <p:cNvGrpSpPr>
            <a:grpSpLocks/>
          </p:cNvGrpSpPr>
          <p:nvPr/>
        </p:nvGrpSpPr>
        <p:grpSpPr bwMode="auto">
          <a:xfrm>
            <a:off x="2438400" y="1828800"/>
            <a:ext cx="3733800" cy="4495800"/>
            <a:chOff x="0" y="0"/>
            <a:chExt cx="312" cy="518"/>
          </a:xfrm>
        </p:grpSpPr>
        <p:pic>
          <p:nvPicPr>
            <p:cNvPr id="44036" name="Picture 4" descr="EAPP_tradeExp2"/>
            <p:cNvPicPr>
              <a:picLocks noChangeAspect="1" noChangeArrowheads="1"/>
            </p:cNvPicPr>
            <p:nvPr/>
          </p:nvPicPr>
          <p:blipFill>
            <a:blip r:embed="rId3"/>
            <a:srcRect/>
            <a:stretch>
              <a:fillRect/>
            </a:stretch>
          </p:blipFill>
          <p:spPr bwMode="auto">
            <a:xfrm>
              <a:off x="0" y="0"/>
              <a:ext cx="312" cy="518"/>
            </a:xfrm>
            <a:prstGeom prst="rect">
              <a:avLst/>
            </a:prstGeom>
            <a:noFill/>
            <a:ln w="9525">
              <a:noFill/>
              <a:miter lim="800000"/>
              <a:headEnd/>
              <a:tailEnd/>
            </a:ln>
          </p:spPr>
        </p:pic>
        <p:sp>
          <p:nvSpPr>
            <p:cNvPr id="44037" name="Line 5"/>
            <p:cNvSpPr>
              <a:spLocks noChangeShapeType="1"/>
            </p:cNvSpPr>
            <p:nvPr/>
          </p:nvSpPr>
          <p:spPr bwMode="auto">
            <a:xfrm flipH="1">
              <a:off x="200" y="326"/>
              <a:ext cx="9" cy="59"/>
            </a:xfrm>
            <a:prstGeom prst="line">
              <a:avLst/>
            </a:prstGeom>
            <a:noFill/>
            <a:ln w="76200">
              <a:solidFill>
                <a:srgbClr val="FF9933"/>
              </a:solidFill>
              <a:round/>
              <a:headEnd/>
              <a:tailEnd type="triangle" w="med" len="med"/>
            </a:ln>
          </p:spPr>
          <p:txBody>
            <a:bodyP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304800" y="274638"/>
            <a:ext cx="8382000" cy="1143000"/>
          </a:xfrm>
        </p:spPr>
        <p:txBody>
          <a:bodyPr/>
          <a:lstStyle/>
          <a:p>
            <a:pPr eaLnBrk="1" hangingPunct="1"/>
            <a:r>
              <a:rPr lang="fr-FR" sz="2600" b="1" smtClean="0">
                <a:solidFill>
                  <a:srgbClr val="CC3300"/>
                </a:solidFill>
              </a:rPr>
              <a:t>Courants d’échanges avec l’expansion commerciale du Pool énergétique de l’Afrique du Sud (TWh en 2015)</a:t>
            </a:r>
            <a:endParaRPr lang="en-US" sz="2600" b="1" smtClean="0">
              <a:solidFill>
                <a:srgbClr val="CC3300"/>
              </a:solidFill>
            </a:endParaRPr>
          </a:p>
        </p:txBody>
      </p:sp>
      <p:graphicFrame>
        <p:nvGraphicFramePr>
          <p:cNvPr id="12290" name="Object 2"/>
          <p:cNvGraphicFramePr>
            <a:graphicFrameLocks noChangeAspect="1"/>
          </p:cNvGraphicFramePr>
          <p:nvPr>
            <p:ph idx="1"/>
          </p:nvPr>
        </p:nvGraphicFramePr>
        <p:xfrm>
          <a:off x="2697163" y="1600200"/>
          <a:ext cx="3748087" cy="4525963"/>
        </p:xfrm>
        <a:graphic>
          <a:graphicData uri="http://schemas.openxmlformats.org/presentationml/2006/ole">
            <p:oleObj spid="_x0000_s12290" name="Document" r:id="rId4" imgW="17887950" imgH="21602700" progId="Word.Document.8">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pPr eaLnBrk="1" hangingPunct="1"/>
            <a:r>
              <a:rPr lang="fr-FR" sz="2600" b="1" smtClean="0">
                <a:solidFill>
                  <a:srgbClr val="CC3300"/>
                </a:solidFill>
              </a:rPr>
              <a:t>Courants d’échanges avec l’expansion commerciale du Pool énergétique de l’Afrique de l’Ouest (TWh en 2015)</a:t>
            </a:r>
            <a:endParaRPr lang="en-US" sz="2600" b="1" smtClean="0">
              <a:solidFill>
                <a:srgbClr val="CC3300"/>
              </a:solidFill>
            </a:endParaRPr>
          </a:p>
        </p:txBody>
      </p:sp>
      <p:graphicFrame>
        <p:nvGraphicFramePr>
          <p:cNvPr id="13314" name="Object 2"/>
          <p:cNvGraphicFramePr>
            <a:graphicFrameLocks noChangeAspect="1"/>
          </p:cNvGraphicFramePr>
          <p:nvPr>
            <p:ph idx="1"/>
          </p:nvPr>
        </p:nvGraphicFramePr>
        <p:xfrm>
          <a:off x="1993900" y="1371600"/>
          <a:ext cx="4965700" cy="5257800"/>
        </p:xfrm>
        <a:graphic>
          <a:graphicData uri="http://schemas.openxmlformats.org/presentationml/2006/ole">
            <p:oleObj spid="_x0000_s13314" name="Document" r:id="rId4" imgW="24288750" imgH="25717500" progId="Word.Document.8">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457200" y="152400"/>
            <a:ext cx="8229600" cy="1265238"/>
          </a:xfrm>
        </p:spPr>
        <p:txBody>
          <a:bodyPr/>
          <a:lstStyle/>
          <a:p>
            <a:pPr eaLnBrk="1" hangingPunct="1"/>
            <a:r>
              <a:rPr lang="fr-FR" sz="2600" b="1" smtClean="0">
                <a:solidFill>
                  <a:srgbClr val="CC3300"/>
                </a:solidFill>
              </a:rPr>
              <a:t>Courants d’échange avec l’expansion commerciale du Pool énergétique de l’Afrique centrale </a:t>
            </a:r>
            <a:br>
              <a:rPr lang="fr-FR" sz="2600" b="1" smtClean="0">
                <a:solidFill>
                  <a:srgbClr val="CC3300"/>
                </a:solidFill>
              </a:rPr>
            </a:br>
            <a:r>
              <a:rPr lang="fr-FR" sz="2600" b="1" smtClean="0">
                <a:solidFill>
                  <a:srgbClr val="CC3300"/>
                </a:solidFill>
              </a:rPr>
              <a:t>(TWh en 2015)</a:t>
            </a:r>
            <a:endParaRPr lang="en-US" sz="2600" b="1" smtClean="0">
              <a:solidFill>
                <a:srgbClr val="CC3300"/>
              </a:solidFill>
            </a:endParaRPr>
          </a:p>
        </p:txBody>
      </p:sp>
      <p:graphicFrame>
        <p:nvGraphicFramePr>
          <p:cNvPr id="14338" name="Object 2"/>
          <p:cNvGraphicFramePr>
            <a:graphicFrameLocks noChangeAspect="1"/>
          </p:cNvGraphicFramePr>
          <p:nvPr>
            <p:ph idx="1"/>
          </p:nvPr>
        </p:nvGraphicFramePr>
        <p:xfrm>
          <a:off x="1747838" y="1447800"/>
          <a:ext cx="4965700" cy="5257800"/>
        </p:xfrm>
        <a:graphic>
          <a:graphicData uri="http://schemas.openxmlformats.org/presentationml/2006/ole">
            <p:oleObj spid="_x0000_s14338" name="Document" r:id="rId4" imgW="24288750" imgH="25717500" progId="Word.Document.8">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#8</a:t>
            </a:r>
          </a:p>
        </p:txBody>
      </p:sp>
      <p:sp>
        <p:nvSpPr>
          <p:cNvPr id="45059"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45060" name="Rectangle 5"/>
          <p:cNvSpPr>
            <a:spLocks noGrp="1" noChangeArrowheads="1"/>
          </p:cNvSpPr>
          <p:nvPr>
            <p:ph type="subTitle" idx="1"/>
          </p:nvPr>
        </p:nvSpPr>
        <p:spPr>
          <a:xfrm>
            <a:off x="990600" y="2514600"/>
            <a:ext cx="7391400" cy="1752600"/>
          </a:xfrm>
        </p:spPr>
        <p:txBody>
          <a:bodyPr/>
          <a:lstStyle/>
          <a:p>
            <a:pPr eaLnBrk="1" hangingPunct="1"/>
            <a:r>
              <a:rPr lang="fr-FR" sz="4400" b="1" smtClean="0">
                <a:solidFill>
                  <a:srgbClr val="CC3300"/>
                </a:solidFill>
              </a:rPr>
              <a:t>Le secteur énergétique africain émet peu de CO2, encore moins avec les échanges commerciaux</a:t>
            </a:r>
            <a:r>
              <a:rPr lang="en-US"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FR" sz="3200" b="1" smtClean="0">
                <a:solidFill>
                  <a:srgbClr val="CC3300"/>
                </a:solidFill>
              </a:rPr>
              <a:t>Rôle du secteur de l’énergie dans les émissions de carbone</a:t>
            </a:r>
            <a:r>
              <a:rPr lang="en-US" smtClean="0"/>
              <a:t> </a:t>
            </a:r>
          </a:p>
        </p:txBody>
      </p:sp>
      <p:sp>
        <p:nvSpPr>
          <p:cNvPr id="46083" name="Rectangle 3"/>
          <p:cNvSpPr>
            <a:spLocks noGrp="1" noChangeArrowheads="1"/>
          </p:cNvSpPr>
          <p:nvPr>
            <p:ph type="body" idx="1"/>
          </p:nvPr>
        </p:nvSpPr>
        <p:spPr>
          <a:xfrm>
            <a:off x="381000" y="1752600"/>
            <a:ext cx="8763000" cy="4572000"/>
          </a:xfrm>
        </p:spPr>
        <p:txBody>
          <a:bodyPr/>
          <a:lstStyle/>
          <a:p>
            <a:pPr eaLnBrk="1" hangingPunct="1">
              <a:lnSpc>
                <a:spcPct val="80000"/>
              </a:lnSpc>
            </a:pPr>
            <a:r>
              <a:rPr lang="fr-FR" sz="2400" smtClean="0">
                <a:solidFill>
                  <a:srgbClr val="CC3300"/>
                </a:solidFill>
              </a:rPr>
              <a:t>La majorité des émissions liées à la production de l’énergie électrique en Afrique proviennent du déboisement et des changements dans l’utilisation des sols</a:t>
            </a:r>
            <a:r>
              <a:rPr lang="en-US" sz="2400" smtClean="0">
                <a:solidFill>
                  <a:srgbClr val="CC3300"/>
                </a:solidFill>
              </a:rPr>
              <a:t> </a:t>
            </a:r>
          </a:p>
          <a:p>
            <a:pPr eaLnBrk="1" hangingPunct="1">
              <a:lnSpc>
                <a:spcPct val="80000"/>
              </a:lnSpc>
            </a:pPr>
            <a:r>
              <a:rPr lang="fr-FR" sz="2400" smtClean="0">
                <a:solidFill>
                  <a:srgbClr val="CC3300"/>
                </a:solidFill>
              </a:rPr>
              <a:t>L’énergie électrique ne compte que pour 10% des émissions en Afrique, et (excluant la RSA) &lt;1% des émissions globales </a:t>
            </a:r>
            <a:endParaRPr lang="en-US" sz="2400" smtClean="0">
              <a:solidFill>
                <a:srgbClr val="CC3300"/>
              </a:solidFill>
            </a:endParaRPr>
          </a:p>
          <a:p>
            <a:pPr eaLnBrk="1" hangingPunct="1">
              <a:lnSpc>
                <a:spcPct val="80000"/>
              </a:lnSpc>
            </a:pPr>
            <a:r>
              <a:rPr lang="fr-FR" sz="2400" smtClean="0">
                <a:solidFill>
                  <a:srgbClr val="CC3300"/>
                </a:solidFill>
              </a:rPr>
              <a:t>En exploitant toutes les possibilités d’échanges, l’Afrique réduirait les émissions de carbone de 70 millions de tonnes par an</a:t>
            </a:r>
            <a:r>
              <a:rPr lang="en-US" sz="2400" smtClean="0">
                <a:solidFill>
                  <a:srgbClr val="CC3300"/>
                </a:solidFill>
              </a:rPr>
              <a:t> </a:t>
            </a:r>
          </a:p>
          <a:p>
            <a:pPr eaLnBrk="1" hangingPunct="1">
              <a:lnSpc>
                <a:spcPct val="80000"/>
              </a:lnSpc>
            </a:pPr>
            <a:r>
              <a:rPr lang="fr-FR" sz="2400" smtClean="0">
                <a:solidFill>
                  <a:srgbClr val="CC3300"/>
                </a:solidFill>
              </a:rPr>
              <a:t>Une récente étude estime que des projets énergétiques à faible teneur en carbone entraineraient une réduction de 740 millions de tonnes supplémentaires par an</a:t>
            </a:r>
            <a:r>
              <a:rPr lang="en-US" sz="2400" smtClean="0">
                <a:solidFill>
                  <a:srgbClr val="CC3300"/>
                </a:solidFill>
              </a:rPr>
              <a:t> </a:t>
            </a:r>
          </a:p>
          <a:p>
            <a:pPr eaLnBrk="1" hangingPunct="1">
              <a:lnSpc>
                <a:spcPct val="80000"/>
              </a:lnSpc>
            </a:pPr>
            <a:r>
              <a:rPr lang="fr-FR" sz="2400" smtClean="0">
                <a:solidFill>
                  <a:srgbClr val="CC3300"/>
                </a:solidFill>
              </a:rPr>
              <a:t>Le prix du carbone fixé à 15 $ EU/tonne dans le cadre du MDP pourrait faire augmenter de 50% la part rentable de l’énergie hydroélectrique</a:t>
            </a:r>
            <a:r>
              <a:rPr lang="en-US" sz="2400" smtClean="0">
                <a:solidFill>
                  <a:srgbClr val="CC3300"/>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#9</a:t>
            </a:r>
          </a:p>
        </p:txBody>
      </p:sp>
      <p:sp>
        <p:nvSpPr>
          <p:cNvPr id="47107"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47108" name="Rectangle 5"/>
          <p:cNvSpPr>
            <a:spLocks noGrp="1" noChangeArrowheads="1"/>
          </p:cNvSpPr>
          <p:nvPr>
            <p:ph type="subTitle" idx="1"/>
          </p:nvPr>
        </p:nvSpPr>
        <p:spPr>
          <a:xfrm>
            <a:off x="914400" y="2819400"/>
            <a:ext cx="7391400" cy="1752600"/>
          </a:xfrm>
        </p:spPr>
        <p:txBody>
          <a:bodyPr/>
          <a:lstStyle/>
          <a:p>
            <a:pPr eaLnBrk="1" hangingPunct="1"/>
            <a:r>
              <a:rPr lang="fr-FR" sz="4400" b="1" smtClean="0">
                <a:solidFill>
                  <a:srgbClr val="CC3300"/>
                </a:solidFill>
              </a:rPr>
              <a:t>Les services publics africains d’électricité sont extr</a:t>
            </a:r>
            <a:r>
              <a:rPr lang="en-US" sz="4400" b="1" smtClean="0">
                <a:solidFill>
                  <a:srgbClr val="CC3300"/>
                </a:solidFill>
              </a:rPr>
              <a:t>ê</a:t>
            </a:r>
            <a:r>
              <a:rPr lang="fr-FR" sz="4400" b="1" smtClean="0">
                <a:solidFill>
                  <a:srgbClr val="CC3300"/>
                </a:solidFill>
              </a:rPr>
              <a:t>mement inefficaces</a:t>
            </a:r>
            <a:endParaRPr lang="en-US" sz="4400" b="1" smtClean="0">
              <a:solidFill>
                <a:srgbClr val="CC33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FR" sz="2800" b="1" smtClean="0">
                <a:solidFill>
                  <a:srgbClr val="CC3300"/>
                </a:solidFill>
              </a:rPr>
              <a:t>Amélioration de la performance des services publics par une réforme institutionnelle</a:t>
            </a:r>
            <a:r>
              <a:rPr lang="en-US" sz="2800" smtClean="0"/>
              <a:t> </a:t>
            </a:r>
          </a:p>
        </p:txBody>
      </p:sp>
      <p:sp>
        <p:nvSpPr>
          <p:cNvPr id="48131" name="Rectangle 3"/>
          <p:cNvSpPr>
            <a:spLocks noGrp="1" noChangeArrowheads="1"/>
          </p:cNvSpPr>
          <p:nvPr>
            <p:ph type="body" idx="1"/>
          </p:nvPr>
        </p:nvSpPr>
        <p:spPr>
          <a:xfrm>
            <a:off x="381000" y="1752600"/>
            <a:ext cx="8763000" cy="4572000"/>
          </a:xfrm>
        </p:spPr>
        <p:txBody>
          <a:bodyPr/>
          <a:lstStyle/>
          <a:p>
            <a:r>
              <a:rPr lang="fr-FR" sz="2400" smtClean="0">
                <a:solidFill>
                  <a:srgbClr val="CC3300"/>
                </a:solidFill>
              </a:rPr>
              <a:t>Coût des inefficacités opérationnelles des services publics de l’électricité de l’ASS</a:t>
            </a:r>
          </a:p>
          <a:p>
            <a:pPr>
              <a:buFontTx/>
              <a:buNone/>
            </a:pPr>
            <a:r>
              <a:rPr lang="fr-FR" sz="2400" smtClean="0">
                <a:solidFill>
                  <a:srgbClr val="CC3300"/>
                </a:solidFill>
              </a:rPr>
              <a:t>	3,2 milliards de dollars EU par an ou 0,5% du PIB</a:t>
            </a:r>
            <a:r>
              <a:rPr lang="en-US" sz="2400" smtClean="0">
                <a:solidFill>
                  <a:srgbClr val="CC3300"/>
                </a:solidFill>
              </a:rPr>
              <a:t> </a:t>
            </a:r>
          </a:p>
          <a:p>
            <a:pPr eaLnBrk="1" hangingPunct="1">
              <a:lnSpc>
                <a:spcPct val="90000"/>
              </a:lnSpc>
            </a:pPr>
            <a:endParaRPr lang="en-US" sz="2400" smtClean="0">
              <a:solidFill>
                <a:srgbClr val="CC3300"/>
              </a:solidFill>
            </a:endParaRPr>
          </a:p>
          <a:p>
            <a:pPr eaLnBrk="1" hangingPunct="1">
              <a:lnSpc>
                <a:spcPct val="90000"/>
              </a:lnSpc>
            </a:pPr>
            <a:r>
              <a:rPr lang="fr-FR" sz="2400" smtClean="0">
                <a:solidFill>
                  <a:srgbClr val="CC3300"/>
                </a:solidFill>
              </a:rPr>
              <a:t>Preuve que les réformes institutionnelles ont un impact sur la réduction des inefficacités</a:t>
            </a:r>
            <a:r>
              <a:rPr lang="en-US" sz="2400" smtClean="0">
                <a:solidFill>
                  <a:srgbClr val="CC3300"/>
                </a:solidFill>
              </a:rPr>
              <a:t> </a:t>
            </a:r>
          </a:p>
          <a:p>
            <a:pPr eaLnBrk="1" hangingPunct="1">
              <a:lnSpc>
                <a:spcPct val="90000"/>
              </a:lnSpc>
            </a:pPr>
            <a:endParaRPr lang="en-US" sz="2400" smtClean="0">
              <a:solidFill>
                <a:srgbClr val="CC3300"/>
              </a:solidFill>
            </a:endParaRPr>
          </a:p>
          <a:p>
            <a:pPr eaLnBrk="1" hangingPunct="1">
              <a:lnSpc>
                <a:spcPct val="90000"/>
              </a:lnSpc>
            </a:pPr>
            <a:r>
              <a:rPr lang="fr-FR" sz="2400" smtClean="0">
                <a:solidFill>
                  <a:srgbClr val="CC3300"/>
                </a:solidFill>
              </a:rPr>
              <a:t>Le secteur privé a un rôle à jouer, mais les attentes en matière de résultats doivent cependant être réalistes</a:t>
            </a:r>
            <a:r>
              <a:rPr lang="en-US"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fr-FR" sz="3200" b="1" smtClean="0">
                <a:solidFill>
                  <a:srgbClr val="CC3300"/>
                </a:solidFill>
              </a:rPr>
              <a:t>Les inefficacités représentent en moyenne 0,5% du PIB</a:t>
            </a:r>
            <a:endParaRPr lang="en-US" sz="3200" b="1" smtClean="0">
              <a:solidFill>
                <a:srgbClr val="CC3300"/>
              </a:solidFill>
            </a:endParaRPr>
          </a:p>
        </p:txBody>
      </p:sp>
      <p:graphicFrame>
        <p:nvGraphicFramePr>
          <p:cNvPr id="4" name="Object 3"/>
          <p:cNvGraphicFramePr>
            <a:graphicFrameLocks noGrp="1" noChangeAspect="1"/>
          </p:cNvGraphicFramePr>
          <p:nvPr>
            <p:ph idx="1"/>
          </p:nvPr>
        </p:nvGraphicFramePr>
        <p:xfrm>
          <a:off x="1681163" y="1377950"/>
          <a:ext cx="6002337" cy="4264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C3300"/>
                </a:solidFill>
              </a:rPr>
              <a:t>Message cl</a:t>
            </a:r>
            <a:r>
              <a:rPr lang="fr-FR" b="1" smtClean="0">
                <a:solidFill>
                  <a:srgbClr val="CC3300"/>
                </a:solidFill>
              </a:rPr>
              <a:t>é</a:t>
            </a:r>
            <a:r>
              <a:rPr lang="en-US" smtClean="0">
                <a:solidFill>
                  <a:srgbClr val="CC3300"/>
                </a:solidFill>
              </a:rPr>
              <a:t> </a:t>
            </a:r>
            <a:r>
              <a:rPr lang="en-US" b="1" smtClean="0">
                <a:solidFill>
                  <a:srgbClr val="CC3300"/>
                </a:solidFill>
              </a:rPr>
              <a:t> #1</a:t>
            </a:r>
          </a:p>
        </p:txBody>
      </p:sp>
      <p:sp>
        <p:nvSpPr>
          <p:cNvPr id="27651"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27652" name="Rectangle 5"/>
          <p:cNvSpPr>
            <a:spLocks noGrp="1" noChangeArrowheads="1"/>
          </p:cNvSpPr>
          <p:nvPr>
            <p:ph type="subTitle" idx="1"/>
          </p:nvPr>
        </p:nvSpPr>
        <p:spPr>
          <a:xfrm>
            <a:off x="914400" y="2819400"/>
            <a:ext cx="7391400" cy="1752600"/>
          </a:xfrm>
        </p:spPr>
        <p:txBody>
          <a:bodyPr/>
          <a:lstStyle/>
          <a:p>
            <a:pPr eaLnBrk="1" hangingPunct="1"/>
            <a:r>
              <a:rPr lang="en-US" sz="4400" b="1" smtClean="0">
                <a:solidFill>
                  <a:srgbClr val="C03E26"/>
                </a:solidFill>
              </a:rPr>
              <a:t>L’Afrique a faim d’</a:t>
            </a:r>
            <a:r>
              <a:rPr lang="fr-FR" sz="4400" b="1" smtClean="0">
                <a:solidFill>
                  <a:srgbClr val="CC3300"/>
                </a:solidFill>
              </a:rPr>
              <a:t>énergie</a:t>
            </a:r>
            <a:endParaRPr lang="en-US" sz="4400" b="1" smtClean="0">
              <a:solidFill>
                <a:srgbClr val="C03E2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p:txBody>
          <a:bodyPr/>
          <a:lstStyle/>
          <a:p>
            <a:pPr eaLnBrk="1" hangingPunct="1"/>
            <a:r>
              <a:rPr lang="fr-FR" sz="2800" b="1" smtClean="0">
                <a:solidFill>
                  <a:srgbClr val="CC3300"/>
                </a:solidFill>
              </a:rPr>
              <a:t>Les mesures de réformes ont un impact matériel sur les coûts cachés</a:t>
            </a:r>
            <a:r>
              <a:rPr lang="en-US" smtClean="0"/>
              <a:t> </a:t>
            </a:r>
            <a:r>
              <a:rPr lang="en-US" sz="4000" smtClean="0"/>
              <a:t> </a:t>
            </a:r>
          </a:p>
        </p:txBody>
      </p:sp>
      <p:graphicFrame>
        <p:nvGraphicFramePr>
          <p:cNvPr id="4" name="Object 2"/>
          <p:cNvGraphicFramePr>
            <a:graphicFrameLocks noGrp="1" noChangeAspect="1"/>
          </p:cNvGraphicFramePr>
          <p:nvPr>
            <p:ph idx="1"/>
          </p:nvPr>
        </p:nvGraphicFramePr>
        <p:xfrm>
          <a:off x="536575" y="1831975"/>
          <a:ext cx="7893050" cy="40814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54"/>
          <p:cNvSpPr>
            <a:spLocks noGrp="1" noChangeArrowheads="1"/>
          </p:cNvSpPr>
          <p:nvPr>
            <p:ph type="title"/>
          </p:nvPr>
        </p:nvSpPr>
        <p:spPr/>
        <p:txBody>
          <a:bodyPr/>
          <a:lstStyle/>
          <a:p>
            <a:pPr eaLnBrk="1" hangingPunct="1"/>
            <a:r>
              <a:rPr lang="fr-FR" sz="2800" b="1" smtClean="0">
                <a:solidFill>
                  <a:srgbClr val="CC3300"/>
                </a:solidFill>
              </a:rPr>
              <a:t>Dans quelle mesure le secteur privé peut-il contribuer?</a:t>
            </a:r>
            <a:r>
              <a:rPr lang="en-US" smtClean="0"/>
              <a:t> </a:t>
            </a:r>
          </a:p>
        </p:txBody>
      </p:sp>
      <p:graphicFrame>
        <p:nvGraphicFramePr>
          <p:cNvPr id="49183" name="Group 31"/>
          <p:cNvGraphicFramePr>
            <a:graphicFrameLocks noGrp="1"/>
          </p:cNvGraphicFramePr>
          <p:nvPr>
            <p:ph idx="1"/>
          </p:nvPr>
        </p:nvGraphicFramePr>
        <p:xfrm>
          <a:off x="228600" y="1676400"/>
          <a:ext cx="8229600" cy="4525963"/>
        </p:xfrm>
        <a:graphic>
          <a:graphicData uri="http://schemas.openxmlformats.org/drawingml/2006/table">
            <a:tbl>
              <a:tblPr/>
              <a:tblGrid>
                <a:gridCol w="1371600"/>
                <a:gridCol w="2312988"/>
                <a:gridCol w="2024062"/>
                <a:gridCol w="2520950"/>
              </a:tblGrid>
              <a:tr h="63182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p>
                  </a:txBody>
                  <a:tcPr anchor="ctr" horzOverflow="overflow">
                    <a:lnL>
                      <a:noFill/>
                    </a:lnL>
                    <a:lnR w="12700" cap="flat" cmpd="sng" algn="ctr">
                      <a:solidFill>
                        <a:srgbClr val="800000"/>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Étendue du PPI</a:t>
                      </a:r>
                      <a:r>
                        <a:rPr kumimoji="0" lang="en-US" sz="1600" b="0" i="0" u="none" strike="noStrike" cap="none" normalizeH="0" baseline="0" smtClean="0">
                          <a:ln>
                            <a:noFill/>
                          </a:ln>
                          <a:solidFill>
                            <a:schemeClr val="tx1"/>
                          </a:solidFill>
                          <a:effectLst/>
                          <a:latin typeface="Arial" charset="0"/>
                          <a:cs typeface="Arial" charset="0"/>
                        </a:rPr>
                        <a:t> </a:t>
                      </a: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Expérience</a:t>
                      </a:r>
                      <a:r>
                        <a:rPr kumimoji="0" lang="en-US" sz="2800" b="0" i="0" u="none" strike="noStrike" cap="none" normalizeH="0" baseline="0" smtClean="0">
                          <a:ln>
                            <a:noFill/>
                          </a:ln>
                          <a:solidFill>
                            <a:schemeClr val="tx1"/>
                          </a:solidFill>
                          <a:effectLst/>
                          <a:latin typeface="Arial" charset="0"/>
                          <a:cs typeface="Arial" charset="0"/>
                        </a:rPr>
                        <a:t> </a:t>
                      </a: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Perspectives</a:t>
                      </a:r>
                      <a:r>
                        <a:rPr kumimoji="0" lang="en-US" sz="2800" b="0" i="0" u="none" strike="noStrike" cap="none" normalizeH="0" baseline="0" smtClean="0">
                          <a:ln>
                            <a:noFill/>
                          </a:ln>
                          <a:solidFill>
                            <a:schemeClr val="tx1"/>
                          </a:solidFill>
                          <a:effectLst/>
                          <a:latin typeface="Arial" charset="0"/>
                          <a:cs typeface="Arial" charset="0"/>
                        </a:rPr>
                        <a:t> </a:t>
                      </a:r>
                    </a:p>
                  </a:txBody>
                  <a:tcPr anchor="ctr" horzOverflow="overflow">
                    <a:lnL w="12700" cap="flat" cmpd="sng" algn="ctr">
                      <a:solidFill>
                        <a:srgbClr val="800000"/>
                      </a:solid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7319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Génération</a:t>
                      </a:r>
                      <a:r>
                        <a:rPr kumimoji="0" lang="en-US" sz="2800" b="0" i="0" u="none" strike="noStrike" cap="none" normalizeH="0" baseline="0" smtClean="0">
                          <a:ln>
                            <a:noFill/>
                          </a:ln>
                          <a:solidFill>
                            <a:schemeClr val="tx1"/>
                          </a:solidFill>
                          <a:effectLst/>
                          <a:latin typeface="Arial" charset="0"/>
                          <a:cs typeface="Arial" charset="0"/>
                        </a:rPr>
                        <a:t> </a:t>
                      </a:r>
                    </a:p>
                  </a:txBody>
                  <a:tcPr anchor="ctr" horzOverflow="overflow">
                    <a:lnL>
                      <a:noFill/>
                    </a:lnL>
                    <a:lnR w="12700" cap="flat" cmpd="sng" algn="ctr">
                      <a:solidFill>
                        <a:srgbClr val="8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34 IPP investissent 2,5 milliards de $ EU pour installer 3,000MW de capacit</a:t>
                      </a:r>
                      <a:r>
                        <a:rPr kumimoji="0" lang="fr-FR" sz="1600" b="1" i="0" u="none" strike="noStrike" cap="none" normalizeH="0" baseline="0" smtClean="0">
                          <a:ln>
                            <a:noFill/>
                          </a:ln>
                          <a:solidFill>
                            <a:schemeClr val="tx1"/>
                          </a:solidFill>
                          <a:effectLst/>
                          <a:latin typeface="Arial" charset="0"/>
                          <a:cs typeface="Arial" charset="0"/>
                        </a:rPr>
                        <a:t>é</a:t>
                      </a:r>
                      <a:endParaRPr kumimoji="0" lang="en-US" sz="1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Ren</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gociations fr</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quentes, couteuses pour les compagnies</a:t>
                      </a: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Continuera probablement </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tant donn</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 l’ampleur des besoins en capacit</a:t>
                      </a:r>
                      <a:r>
                        <a:rPr kumimoji="0" lang="fr-FR" sz="1600" b="1" i="0" u="none" strike="noStrike" cap="none" normalizeH="0" baseline="0" smtClean="0">
                          <a:ln>
                            <a:noFill/>
                          </a:ln>
                          <a:solidFill>
                            <a:schemeClr val="tx1"/>
                          </a:solidFill>
                          <a:effectLst/>
                          <a:latin typeface="Arial" charset="0"/>
                          <a:cs typeface="Arial" charset="0"/>
                        </a:rPr>
                        <a:t>é</a:t>
                      </a:r>
                      <a:endParaRPr kumimoji="0" lang="en-US" sz="1600" b="1"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800000"/>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1621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Distribution</a:t>
                      </a:r>
                    </a:p>
                  </a:txBody>
                  <a:tcPr anchor="ctr" horzOverflow="overflow">
                    <a:lnL>
                      <a:noFill/>
                    </a:lnL>
                    <a:lnR w="12700" cap="flat" cmpd="sng" algn="ctr">
                      <a:solidFill>
                        <a:srgbClr val="8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16 concessions et 17   contrats de gestion ou de location</a:t>
                      </a: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Un quart des contrats r</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sili</a:t>
                      </a:r>
                      <a:r>
                        <a:rPr kumimoji="0" lang="fr-FR" sz="1600" b="1" i="0" u="none" strike="noStrike" cap="none" normalizeH="0" baseline="0" smtClean="0">
                          <a:ln>
                            <a:noFill/>
                          </a:ln>
                          <a:solidFill>
                            <a:schemeClr val="tx1"/>
                          </a:solidFill>
                          <a:effectLst/>
                          <a:latin typeface="Arial" charset="0"/>
                          <a:cs typeface="Arial" charset="0"/>
                        </a:rPr>
                        <a:t>és</a:t>
                      </a:r>
                      <a:r>
                        <a:rPr kumimoji="0" lang="en-US" sz="1600" b="1" i="0" u="none" strike="noStrike" cap="none" normalizeH="0" baseline="0" smtClean="0">
                          <a:ln>
                            <a:noFill/>
                          </a:ln>
                          <a:solidFill>
                            <a:schemeClr val="tx1"/>
                          </a:solidFill>
                          <a:effectLst/>
                          <a:latin typeface="Arial" charset="0"/>
                          <a:cs typeface="Arial" charset="0"/>
                        </a:rPr>
                        <a:t> pr</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matur</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ment </a:t>
                      </a:r>
                    </a:p>
                  </a:txBody>
                  <a:tcPr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Continuera probablement </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tant donn</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 les am</a:t>
                      </a:r>
                      <a:r>
                        <a:rPr kumimoji="0" lang="fr-FR" sz="1600" b="1" i="0" u="none" strike="noStrike" cap="none" normalizeH="0" baseline="0" smtClean="0">
                          <a:ln>
                            <a:noFill/>
                          </a:ln>
                          <a:solidFill>
                            <a:schemeClr val="tx1"/>
                          </a:solidFill>
                          <a:effectLst/>
                          <a:latin typeface="Arial" charset="0"/>
                          <a:cs typeface="Arial" charset="0"/>
                        </a:rPr>
                        <a:t>é</a:t>
                      </a:r>
                      <a:r>
                        <a:rPr kumimoji="0" lang="en-US" sz="1600" b="1" i="0" u="none" strike="noStrike" cap="none" normalizeH="0" baseline="0" smtClean="0">
                          <a:ln>
                            <a:noFill/>
                          </a:ln>
                          <a:solidFill>
                            <a:schemeClr val="tx1"/>
                          </a:solidFill>
                          <a:effectLst/>
                          <a:latin typeface="Arial" charset="0"/>
                          <a:cs typeface="Arial" charset="0"/>
                        </a:rPr>
                        <a:t>liorations de performance  significatives obtenues</a:t>
                      </a:r>
                    </a:p>
                  </a:txBody>
                  <a:tcPr anchor="ctr" horzOverflow="overflow">
                    <a:lnL w="12700" cap="flat" cmpd="sng" algn="ctr">
                      <a:solidFill>
                        <a:srgbClr val="800000"/>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#10</a:t>
            </a:r>
          </a:p>
        </p:txBody>
      </p:sp>
      <p:sp>
        <p:nvSpPr>
          <p:cNvPr id="50179"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50180" name="Rectangle 5"/>
          <p:cNvSpPr>
            <a:spLocks noGrp="1" noChangeArrowheads="1"/>
          </p:cNvSpPr>
          <p:nvPr>
            <p:ph type="subTitle" idx="1"/>
          </p:nvPr>
        </p:nvSpPr>
        <p:spPr>
          <a:xfrm>
            <a:off x="381000" y="2514600"/>
            <a:ext cx="8458200" cy="1752600"/>
          </a:xfrm>
        </p:spPr>
        <p:txBody>
          <a:bodyPr/>
          <a:lstStyle/>
          <a:p>
            <a:pPr eaLnBrk="1" hangingPunct="1"/>
            <a:r>
              <a:rPr lang="fr-FR" sz="4400" b="1" smtClean="0">
                <a:solidFill>
                  <a:srgbClr val="CC3300"/>
                </a:solidFill>
              </a:rPr>
              <a:t>Les subventions au secteur énergétique sont massives et favorisent les plus riches</a:t>
            </a:r>
            <a:r>
              <a:rPr lang="en-US" sz="4400" b="1" smtClean="0">
                <a:solidFill>
                  <a:srgbClr val="CC3300"/>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fr-FR" sz="2800" b="1" smtClean="0">
                <a:solidFill>
                  <a:srgbClr val="CC3300"/>
                </a:solidFill>
              </a:rPr>
              <a:t>Le défi du recouvrement des coûts</a:t>
            </a:r>
            <a:r>
              <a:rPr lang="en-US" sz="2800" smtClean="0">
                <a:solidFill>
                  <a:srgbClr val="CC3300"/>
                </a:solidFill>
              </a:rPr>
              <a:t> </a:t>
            </a:r>
          </a:p>
        </p:txBody>
      </p:sp>
      <p:sp>
        <p:nvSpPr>
          <p:cNvPr id="51203" name="Rectangle 3"/>
          <p:cNvSpPr>
            <a:spLocks noGrp="1" noChangeArrowheads="1"/>
          </p:cNvSpPr>
          <p:nvPr>
            <p:ph type="body" idx="1"/>
          </p:nvPr>
        </p:nvSpPr>
        <p:spPr>
          <a:xfrm>
            <a:off x="304800" y="1646238"/>
            <a:ext cx="8610600" cy="4602162"/>
          </a:xfrm>
        </p:spPr>
        <p:txBody>
          <a:bodyPr/>
          <a:lstStyle/>
          <a:p>
            <a:pPr eaLnBrk="1" hangingPunct="1">
              <a:lnSpc>
                <a:spcPct val="80000"/>
              </a:lnSpc>
            </a:pPr>
            <a:r>
              <a:rPr lang="fr-FR" sz="2400" smtClean="0">
                <a:solidFill>
                  <a:srgbClr val="CC3300"/>
                </a:solidFill>
              </a:rPr>
              <a:t>La majorité des services publics recouvre seulement les coûts d’exploitation, entrainant des subventions au secteur énergétique de plus de 2,2 milliards de dollars EU par an</a:t>
            </a:r>
            <a:r>
              <a:rPr lang="en-US" sz="2400" smtClean="0">
                <a:solidFill>
                  <a:srgbClr val="CC3300"/>
                </a:solidFill>
              </a:rPr>
              <a:t> </a:t>
            </a:r>
          </a:p>
          <a:p>
            <a:pPr eaLnBrk="1" hangingPunct="1">
              <a:lnSpc>
                <a:spcPct val="80000"/>
              </a:lnSpc>
            </a:pPr>
            <a:endParaRPr lang="en-US" sz="2400" smtClean="0">
              <a:solidFill>
                <a:srgbClr val="CC3300"/>
              </a:solidFill>
            </a:endParaRPr>
          </a:p>
          <a:p>
            <a:pPr eaLnBrk="1" hangingPunct="1">
              <a:lnSpc>
                <a:spcPct val="80000"/>
              </a:lnSpc>
            </a:pPr>
            <a:r>
              <a:rPr lang="fr-FR" sz="2400" smtClean="0">
                <a:solidFill>
                  <a:srgbClr val="CC3300"/>
                </a:solidFill>
              </a:rPr>
              <a:t>L’accès à l’électricité est presqu’inexistant dans les ménages pauvres, d’où les subventions pro-riches</a:t>
            </a:r>
            <a:r>
              <a:rPr lang="en-US" sz="2400" smtClean="0">
                <a:solidFill>
                  <a:srgbClr val="CC3300"/>
                </a:solidFill>
              </a:rPr>
              <a:t> </a:t>
            </a:r>
          </a:p>
          <a:p>
            <a:pPr eaLnBrk="1" hangingPunct="1">
              <a:lnSpc>
                <a:spcPct val="80000"/>
              </a:lnSpc>
            </a:pPr>
            <a:endParaRPr lang="en-US" sz="2400" smtClean="0">
              <a:solidFill>
                <a:srgbClr val="CC3300"/>
              </a:solidFill>
            </a:endParaRPr>
          </a:p>
          <a:p>
            <a:pPr eaLnBrk="1" hangingPunct="1">
              <a:lnSpc>
                <a:spcPct val="80000"/>
              </a:lnSpc>
            </a:pPr>
            <a:r>
              <a:rPr lang="fr-FR" sz="2400" smtClean="0">
                <a:solidFill>
                  <a:srgbClr val="CC3300"/>
                </a:solidFill>
              </a:rPr>
              <a:t>L’énergie électrique très couteuse est actuellement inabordable, mais la situation s’améliorera à long terme</a:t>
            </a:r>
            <a:r>
              <a:rPr lang="en-US" sz="2400" smtClean="0">
                <a:solidFill>
                  <a:srgbClr val="CC3300"/>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304800"/>
            <a:ext cx="8229600" cy="1143000"/>
          </a:xfrm>
        </p:spPr>
        <p:txBody>
          <a:bodyPr/>
          <a:lstStyle/>
          <a:p>
            <a:pPr eaLnBrk="1" hangingPunct="1"/>
            <a:r>
              <a:rPr lang="fr-FR" sz="2800" b="1" smtClean="0">
                <a:solidFill>
                  <a:srgbClr val="CC3300"/>
                </a:solidFill>
              </a:rPr>
              <a:t>La sous-tarification représente en moyenne 0,36% du PIB ou 2,2 milliards de $ EU par an</a:t>
            </a:r>
            <a:r>
              <a:rPr lang="en-US" sz="2800" b="1" smtClean="0">
                <a:solidFill>
                  <a:srgbClr val="CC3300"/>
                </a:solidFill>
              </a:rPr>
              <a:t> </a:t>
            </a:r>
          </a:p>
        </p:txBody>
      </p:sp>
      <p:graphicFrame>
        <p:nvGraphicFramePr>
          <p:cNvPr id="4" name="Object 11"/>
          <p:cNvGraphicFramePr>
            <a:graphicFrameLocks noChangeAspect="1"/>
          </p:cNvGraphicFramePr>
          <p:nvPr/>
        </p:nvGraphicFramePr>
        <p:xfrm>
          <a:off x="2003425" y="1485900"/>
          <a:ext cx="611505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fr-FR" sz="2800" b="1" smtClean="0">
                <a:solidFill>
                  <a:srgbClr val="CC3300"/>
                </a:solidFill>
              </a:rPr>
              <a:t>L’accès à l’électricité est très inéquitablement réparti parmi les ménages</a:t>
            </a:r>
            <a:r>
              <a:rPr lang="en-US" smtClean="0"/>
              <a:t> </a:t>
            </a:r>
            <a:r>
              <a:rPr lang="en-US" sz="3200" b="1" smtClean="0">
                <a:solidFill>
                  <a:srgbClr val="C03E26"/>
                </a:solidFill>
              </a:rPr>
              <a:t>               </a:t>
            </a:r>
          </a:p>
        </p:txBody>
      </p:sp>
      <p:sp>
        <p:nvSpPr>
          <p:cNvPr id="18436" name="Text Box 3"/>
          <p:cNvSpPr txBox="1">
            <a:spLocks noChangeArrowheads="1"/>
          </p:cNvSpPr>
          <p:nvPr/>
        </p:nvSpPr>
        <p:spPr bwMode="auto">
          <a:xfrm>
            <a:off x="4648200" y="6553200"/>
            <a:ext cx="3352800" cy="307777"/>
          </a:xfrm>
          <a:prstGeom prst="rect">
            <a:avLst/>
          </a:prstGeom>
          <a:noFill/>
          <a:ln w="9525">
            <a:noFill/>
            <a:miter lim="800000"/>
            <a:headEnd/>
            <a:tailEnd/>
          </a:ln>
        </p:spPr>
        <p:txBody>
          <a:bodyPr>
            <a:spAutoFit/>
          </a:bodyPr>
          <a:lstStyle/>
          <a:p>
            <a:pPr>
              <a:spcBef>
                <a:spcPct val="50000"/>
              </a:spcBef>
            </a:pPr>
            <a:r>
              <a:rPr lang="en-US" sz="1400" i="1" dirty="0">
                <a:solidFill>
                  <a:schemeClr val="accent1"/>
                </a:solidFill>
              </a:rPr>
              <a:t>Source: </a:t>
            </a:r>
            <a:r>
              <a:rPr lang="en-US" sz="1200" i="1" dirty="0" err="1" smtClean="0">
                <a:solidFill>
                  <a:schemeClr val="accent1"/>
                </a:solidFill>
              </a:rPr>
              <a:t>Résultats</a:t>
            </a:r>
            <a:r>
              <a:rPr lang="en-US" sz="1200" i="1" dirty="0" smtClean="0">
                <a:solidFill>
                  <a:schemeClr val="accent1"/>
                </a:solidFill>
              </a:rPr>
              <a:t> </a:t>
            </a:r>
            <a:r>
              <a:rPr lang="en-US" sz="1200" i="1" dirty="0" err="1" smtClean="0">
                <a:solidFill>
                  <a:schemeClr val="accent1"/>
                </a:solidFill>
              </a:rPr>
              <a:t>préliminaires</a:t>
            </a:r>
            <a:r>
              <a:rPr lang="en-US" sz="1200" i="1" dirty="0">
                <a:solidFill>
                  <a:schemeClr val="accent1"/>
                </a:solidFill>
              </a:rPr>
              <a:t> </a:t>
            </a:r>
            <a:r>
              <a:rPr lang="en-US" sz="1200" i="1" dirty="0" smtClean="0">
                <a:solidFill>
                  <a:schemeClr val="accent1"/>
                </a:solidFill>
              </a:rPr>
              <a:t>AICD </a:t>
            </a:r>
            <a:r>
              <a:rPr lang="en-US" sz="1200" i="1" dirty="0">
                <a:solidFill>
                  <a:schemeClr val="accent1"/>
                </a:solidFill>
              </a:rPr>
              <a:t>2008</a:t>
            </a:r>
          </a:p>
        </p:txBody>
      </p:sp>
      <p:sp>
        <p:nvSpPr>
          <p:cNvPr id="18437"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8438"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7" name="Object 8"/>
          <p:cNvGraphicFramePr>
            <a:graphicFrameLocks noChangeAspect="1"/>
          </p:cNvGraphicFramePr>
          <p:nvPr/>
        </p:nvGraphicFramePr>
        <p:xfrm>
          <a:off x="1492250" y="1374775"/>
          <a:ext cx="6353175" cy="4162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274638"/>
            <a:ext cx="8305800" cy="1630362"/>
          </a:xfrm>
        </p:spPr>
        <p:txBody>
          <a:bodyPr/>
          <a:lstStyle/>
          <a:p>
            <a:pPr eaLnBrk="1" hangingPunct="1"/>
            <a:r>
              <a:rPr lang="fr-BE" sz="2800" b="1" smtClean="0">
                <a:solidFill>
                  <a:srgbClr val="CC3300"/>
                </a:solidFill>
              </a:rPr>
              <a:t>Facturation mensuelle abordable, à un tarif permettant le </a:t>
            </a:r>
            <a:r>
              <a:rPr lang="fr-FR" sz="2800" b="1" smtClean="0">
                <a:solidFill>
                  <a:srgbClr val="CC3300"/>
                </a:solidFill>
              </a:rPr>
              <a:t>recouvrement de coût</a:t>
            </a:r>
            <a:r>
              <a:rPr lang="en-US" smtClean="0"/>
              <a:t> </a:t>
            </a:r>
            <a:r>
              <a:rPr lang="en-US" sz="2800" smtClean="0">
                <a:solidFill>
                  <a:srgbClr val="CC3300"/>
                </a:solidFill>
              </a:rPr>
              <a:t>:</a:t>
            </a:r>
            <a:r>
              <a:rPr lang="en-US" sz="3200" b="1" smtClean="0">
                <a:solidFill>
                  <a:srgbClr val="CC3300"/>
                </a:solidFill>
              </a:rPr>
              <a:t/>
            </a:r>
            <a:br>
              <a:rPr lang="en-US" sz="3200" b="1" smtClean="0">
                <a:solidFill>
                  <a:srgbClr val="CC3300"/>
                </a:solidFill>
              </a:rPr>
            </a:br>
            <a:r>
              <a:rPr lang="fr-FR" sz="2200" b="1" smtClean="0">
                <a:solidFill>
                  <a:srgbClr val="CC3300"/>
                </a:solidFill>
              </a:rPr>
              <a:t>$EU par mois, consommation 50KWh/mois</a:t>
            </a:r>
            <a:r>
              <a:rPr lang="en-US" smtClean="0"/>
              <a:t> </a:t>
            </a:r>
          </a:p>
        </p:txBody>
      </p:sp>
      <p:graphicFrame>
        <p:nvGraphicFramePr>
          <p:cNvPr id="52268" name="Group 44"/>
          <p:cNvGraphicFramePr>
            <a:graphicFrameLocks noGrp="1"/>
          </p:cNvGraphicFramePr>
          <p:nvPr>
            <p:ph idx="1"/>
          </p:nvPr>
        </p:nvGraphicFramePr>
        <p:xfrm>
          <a:off x="457200" y="2590800"/>
          <a:ext cx="8047038" cy="3010219"/>
        </p:xfrm>
        <a:graphic>
          <a:graphicData uri="http://schemas.openxmlformats.org/drawingml/2006/table">
            <a:tbl>
              <a:tblPr/>
              <a:tblGrid>
                <a:gridCol w="1752600"/>
                <a:gridCol w="1677988"/>
                <a:gridCol w="2513012"/>
                <a:gridCol w="2103438"/>
              </a:tblGrid>
              <a:tr h="411163">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Arial" charset="0"/>
                        </a:rPr>
                        <a:t>Coûts historiques</a:t>
                      </a:r>
                      <a:r>
                        <a:rPr kumimoji="0" lang="en-US" sz="1600" b="1"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LRMC</a:t>
                      </a:r>
                    </a:p>
                  </a:txBody>
                  <a:tcPr anchor="b" horzOverflow="overflow">
                    <a:lnL w="12700" cap="flat" cmpd="sng" algn="ctr">
                      <a:solidFill>
                        <a:schemeClr val="accent1"/>
                      </a:solidFill>
                      <a:prstDash val="solid"/>
                      <a:round/>
                      <a:headEnd type="none" w="med" len="med"/>
                      <a:tailEnd type="none" w="med" len="med"/>
                    </a:lnL>
                    <a:lnR>
                      <a:noFill/>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411163">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Expansion commerciale</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Stagnation commerciale</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CAPP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24.3</a:t>
                      </a: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33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3.5</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A2FCBA"/>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4.5</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A2FCBA"/>
                    </a:solidFill>
                  </a:tcPr>
                </a:tc>
              </a:tr>
              <a:tr h="488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EAPP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9.5</a:t>
                      </a: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7.0</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6.5</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00"/>
                    </a:solid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SAPP  </a:t>
                      </a:r>
                    </a:p>
                  </a:txBody>
                  <a:tcPr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7.0</a:t>
                      </a: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3.0</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A2FCBA"/>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3.5</a:t>
                      </a:r>
                    </a:p>
                  </a:txBody>
                  <a:tcPr anchor="b"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A2FCBA"/>
                    </a:solidFill>
                  </a:tcPr>
                </a:tc>
              </a:tr>
              <a:tr h="4889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 WAPP  </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10.7</a:t>
                      </a:r>
                    </a:p>
                  </a:txBody>
                  <a:tcPr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9.0</a:t>
                      </a:r>
                    </a:p>
                  </a:txBody>
                  <a:tcPr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A2FCBA"/>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9.5</a:t>
                      </a:r>
                    </a:p>
                  </a:txBody>
                  <a:tcPr anchor="b" horzOverflow="overflow">
                    <a:lnL>
                      <a:noFill/>
                    </a:lnL>
                    <a:lnR>
                      <a:noFill/>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A2FCBA"/>
                    </a:solidFill>
                  </a:tcPr>
                </a:tc>
              </a:tr>
            </a:tbl>
          </a:graphicData>
        </a:graphic>
      </p:graphicFrame>
      <p:sp>
        <p:nvSpPr>
          <p:cNvPr id="52258" name="Rectangle 114"/>
          <p:cNvSpPr>
            <a:spLocks noChangeArrowheads="1"/>
          </p:cNvSpPr>
          <p:nvPr/>
        </p:nvSpPr>
        <p:spPr bwMode="auto">
          <a:xfrm>
            <a:off x="381000" y="5791200"/>
            <a:ext cx="8305800" cy="914400"/>
          </a:xfrm>
          <a:prstGeom prst="rect">
            <a:avLst/>
          </a:prstGeom>
          <a:noFill/>
          <a:ln w="9525">
            <a:noFill/>
            <a:miter lim="800000"/>
            <a:headEnd/>
            <a:tailEnd/>
          </a:ln>
        </p:spPr>
        <p:txBody>
          <a:bodyPr/>
          <a:lstStyle/>
          <a:p>
            <a:r>
              <a:rPr lang="fr-FR" b="1"/>
              <a:t>Vert – abordable à tous sauf aux 25% les plus pauvres</a:t>
            </a:r>
            <a:r>
              <a:rPr lang="en-US"/>
              <a:t> </a:t>
            </a:r>
            <a:r>
              <a:rPr lang="en-US" sz="2000" b="1"/>
              <a:t/>
            </a:r>
            <a:br>
              <a:rPr lang="en-US" sz="2000" b="1"/>
            </a:br>
            <a:r>
              <a:rPr lang="fr-FR" b="1"/>
              <a:t>Rouge – inabordable</a:t>
            </a:r>
          </a:p>
          <a:p>
            <a:r>
              <a:rPr lang="fr-FR" b="1"/>
              <a:t>Jaune – abordable seulement aux clients actuels</a:t>
            </a:r>
            <a:r>
              <a:rPr lang="fr-FR"/>
              <a:t>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800" b="1" smtClean="0">
                <a:solidFill>
                  <a:srgbClr val="CC3300"/>
                </a:solidFill>
              </a:rPr>
              <a:t>L’Afrique a faim d’</a:t>
            </a:r>
            <a:r>
              <a:rPr lang="fr-FR" sz="2800" b="1" smtClean="0">
                <a:solidFill>
                  <a:srgbClr val="CC3300"/>
                </a:solidFill>
              </a:rPr>
              <a:t>éne</a:t>
            </a:r>
            <a:r>
              <a:rPr lang="en-US" sz="2800" b="1" smtClean="0">
                <a:solidFill>
                  <a:srgbClr val="CC3300"/>
                </a:solidFill>
              </a:rPr>
              <a:t>rgie</a:t>
            </a:r>
          </a:p>
        </p:txBody>
      </p:sp>
      <p:sp>
        <p:nvSpPr>
          <p:cNvPr id="28675" name="Rectangle 3"/>
          <p:cNvSpPr>
            <a:spLocks noGrp="1" noChangeArrowheads="1"/>
          </p:cNvSpPr>
          <p:nvPr>
            <p:ph type="body" idx="1"/>
          </p:nvPr>
        </p:nvSpPr>
        <p:spPr>
          <a:xfrm>
            <a:off x="304800" y="1828800"/>
            <a:ext cx="8534400" cy="4068763"/>
          </a:xfrm>
        </p:spPr>
        <p:txBody>
          <a:bodyPr/>
          <a:lstStyle/>
          <a:p>
            <a:pPr eaLnBrk="1" hangingPunct="1">
              <a:lnSpc>
                <a:spcPct val="90000"/>
              </a:lnSpc>
              <a:spcBef>
                <a:spcPct val="30000"/>
              </a:spcBef>
            </a:pPr>
            <a:r>
              <a:rPr lang="en-US" sz="2400" smtClean="0">
                <a:solidFill>
                  <a:srgbClr val="CC3300"/>
                </a:solidFill>
              </a:rPr>
              <a:t>Capacit</a:t>
            </a:r>
            <a:r>
              <a:rPr lang="fr-FR" sz="2400" smtClean="0">
                <a:solidFill>
                  <a:srgbClr val="CC3300"/>
                </a:solidFill>
              </a:rPr>
              <a:t>é</a:t>
            </a:r>
            <a:r>
              <a:rPr lang="en-US" sz="2400" smtClean="0"/>
              <a:t> </a:t>
            </a:r>
            <a:r>
              <a:rPr lang="en-US" sz="2400" smtClean="0">
                <a:solidFill>
                  <a:srgbClr val="CC3300"/>
                </a:solidFill>
              </a:rPr>
              <a:t> de production inad</a:t>
            </a:r>
            <a:r>
              <a:rPr lang="fr-FR" sz="2400" smtClean="0">
                <a:solidFill>
                  <a:srgbClr val="CC3300"/>
                </a:solidFill>
              </a:rPr>
              <a:t>é</a:t>
            </a:r>
            <a:r>
              <a:rPr lang="en-US" sz="2400" smtClean="0">
                <a:solidFill>
                  <a:srgbClr val="CC3300"/>
                </a:solidFill>
              </a:rPr>
              <a:t>quate et stagnante depuis 20 ans</a:t>
            </a:r>
          </a:p>
          <a:p>
            <a:pPr lvl="1" eaLnBrk="1" hangingPunct="1">
              <a:lnSpc>
                <a:spcPct val="90000"/>
              </a:lnSpc>
              <a:spcBef>
                <a:spcPct val="30000"/>
              </a:spcBef>
            </a:pPr>
            <a:r>
              <a:rPr lang="en-US" sz="2000" smtClean="0">
                <a:solidFill>
                  <a:srgbClr val="CC3300"/>
                </a:solidFill>
              </a:rPr>
              <a:t>La capacit</a:t>
            </a:r>
            <a:r>
              <a:rPr lang="fr-FR" sz="2000" smtClean="0">
                <a:solidFill>
                  <a:srgbClr val="CC3300"/>
                </a:solidFill>
              </a:rPr>
              <a:t>é</a:t>
            </a:r>
            <a:r>
              <a:rPr lang="en-US" sz="2000" smtClean="0">
                <a:solidFill>
                  <a:srgbClr val="CC3300"/>
                </a:solidFill>
              </a:rPr>
              <a:t> combin</a:t>
            </a:r>
            <a:r>
              <a:rPr lang="fr-FR" sz="2000" smtClean="0">
                <a:solidFill>
                  <a:srgbClr val="CC3300"/>
                </a:solidFill>
              </a:rPr>
              <a:t>é</a:t>
            </a:r>
            <a:r>
              <a:rPr lang="en-US" sz="2000" smtClean="0">
                <a:solidFill>
                  <a:srgbClr val="CC3300"/>
                </a:solidFill>
              </a:rPr>
              <a:t>e de 48 pays est comparable </a:t>
            </a:r>
            <a:r>
              <a:rPr lang="fr-FR" sz="2000" smtClean="0">
                <a:solidFill>
                  <a:srgbClr val="CC3300"/>
                </a:solidFill>
              </a:rPr>
              <a:t>à</a:t>
            </a:r>
            <a:r>
              <a:rPr lang="en-US" sz="2000" smtClean="0"/>
              <a:t> </a:t>
            </a:r>
            <a:r>
              <a:rPr lang="en-US" sz="2000" smtClean="0">
                <a:solidFill>
                  <a:srgbClr val="CC3300"/>
                </a:solidFill>
              </a:rPr>
              <a:t>celle de l’Espagne</a:t>
            </a:r>
          </a:p>
          <a:p>
            <a:pPr eaLnBrk="1" hangingPunct="1">
              <a:lnSpc>
                <a:spcPct val="90000"/>
              </a:lnSpc>
            </a:pPr>
            <a:endParaRPr lang="en-US" sz="2400" smtClean="0">
              <a:solidFill>
                <a:srgbClr val="CC3300"/>
              </a:solidFill>
            </a:endParaRPr>
          </a:p>
          <a:p>
            <a:pPr eaLnBrk="1" hangingPunct="1">
              <a:lnSpc>
                <a:spcPct val="90000"/>
              </a:lnSpc>
            </a:pPr>
            <a:r>
              <a:rPr lang="en-US" sz="2400" smtClean="0">
                <a:solidFill>
                  <a:srgbClr val="CC3300"/>
                </a:solidFill>
              </a:rPr>
              <a:t>Seulement un Africain sur quatre a acc</a:t>
            </a:r>
            <a:r>
              <a:rPr lang="fr-FR" sz="2400" smtClean="0">
                <a:solidFill>
                  <a:srgbClr val="CC3300"/>
                </a:solidFill>
              </a:rPr>
              <a:t>è</a:t>
            </a:r>
            <a:r>
              <a:rPr lang="en-US" sz="2400" smtClean="0">
                <a:solidFill>
                  <a:srgbClr val="CC3300"/>
                </a:solidFill>
              </a:rPr>
              <a:t>s </a:t>
            </a:r>
            <a:r>
              <a:rPr lang="fr-FR" sz="2400" smtClean="0">
                <a:solidFill>
                  <a:srgbClr val="CC3300"/>
                </a:solidFill>
              </a:rPr>
              <a:t>à</a:t>
            </a:r>
            <a:r>
              <a:rPr lang="en-US" sz="2400" smtClean="0">
                <a:solidFill>
                  <a:srgbClr val="CC3300"/>
                </a:solidFill>
              </a:rPr>
              <a:t> l’</a:t>
            </a:r>
            <a:r>
              <a:rPr lang="fr-FR" sz="2400" smtClean="0">
                <a:solidFill>
                  <a:srgbClr val="CC3300"/>
                </a:solidFill>
              </a:rPr>
              <a:t>é</a:t>
            </a:r>
            <a:r>
              <a:rPr lang="en-US" sz="2400" smtClean="0">
                <a:solidFill>
                  <a:srgbClr val="CC3300"/>
                </a:solidFill>
              </a:rPr>
              <a:t>lectricit</a:t>
            </a:r>
            <a:r>
              <a:rPr lang="fr-FR" sz="2400" smtClean="0">
                <a:solidFill>
                  <a:srgbClr val="CC3300"/>
                </a:solidFill>
              </a:rPr>
              <a:t>é</a:t>
            </a:r>
            <a:r>
              <a:rPr lang="en-US" sz="2400" smtClean="0">
                <a:solidFill>
                  <a:srgbClr val="CC3300"/>
                </a:solidFill>
              </a:rPr>
              <a:t> </a:t>
            </a:r>
          </a:p>
          <a:p>
            <a:pPr lvl="1" eaLnBrk="1" hangingPunct="1">
              <a:lnSpc>
                <a:spcPct val="90000"/>
              </a:lnSpc>
            </a:pPr>
            <a:r>
              <a:rPr lang="en-US" sz="2000" smtClean="0">
                <a:solidFill>
                  <a:srgbClr val="CC3300"/>
                </a:solidFill>
              </a:rPr>
              <a:t>La majorit</a:t>
            </a:r>
            <a:r>
              <a:rPr lang="fr-FR" sz="2000" smtClean="0">
                <a:solidFill>
                  <a:srgbClr val="CC3300"/>
                </a:solidFill>
              </a:rPr>
              <a:t>é</a:t>
            </a:r>
            <a:r>
              <a:rPr lang="en-US" sz="2000" smtClean="0">
                <a:solidFill>
                  <a:srgbClr val="CC3300"/>
                </a:solidFill>
              </a:rPr>
              <a:t>  des pays ne réalisera pas l’acc</a:t>
            </a:r>
            <a:r>
              <a:rPr lang="fr-FR" sz="2000" smtClean="0">
                <a:solidFill>
                  <a:srgbClr val="CC3300"/>
                </a:solidFill>
              </a:rPr>
              <a:t>è</a:t>
            </a:r>
            <a:r>
              <a:rPr lang="en-US" sz="2000" smtClean="0">
                <a:solidFill>
                  <a:srgbClr val="CC3300"/>
                </a:solidFill>
              </a:rPr>
              <a:t>s universel en 2050</a:t>
            </a:r>
          </a:p>
          <a:p>
            <a:pPr eaLnBrk="1" hangingPunct="1">
              <a:lnSpc>
                <a:spcPct val="90000"/>
              </a:lnSpc>
            </a:pPr>
            <a:endParaRPr lang="en-US" sz="2400" smtClean="0">
              <a:solidFill>
                <a:srgbClr val="CC3300"/>
              </a:solidFill>
            </a:endParaRPr>
          </a:p>
          <a:p>
            <a:pPr eaLnBrk="1" hangingPunct="1">
              <a:lnSpc>
                <a:spcPct val="90000"/>
              </a:lnSpc>
            </a:pPr>
            <a:r>
              <a:rPr lang="en-US" sz="2400" smtClean="0">
                <a:solidFill>
                  <a:srgbClr val="CC3300"/>
                </a:solidFill>
              </a:rPr>
              <a:t>Consommation d’</a:t>
            </a:r>
            <a:r>
              <a:rPr lang="fr-FR" sz="2400" smtClean="0">
                <a:solidFill>
                  <a:srgbClr val="CC3300"/>
                </a:solidFill>
              </a:rPr>
              <a:t>éne</a:t>
            </a:r>
            <a:r>
              <a:rPr lang="en-US" sz="2400" smtClean="0">
                <a:solidFill>
                  <a:srgbClr val="CC3300"/>
                </a:solidFill>
              </a:rPr>
              <a:t>rgie</a:t>
            </a:r>
            <a:r>
              <a:rPr lang="en-US" sz="2400" b="1" smtClean="0">
                <a:solidFill>
                  <a:srgbClr val="CC3300"/>
                </a:solidFill>
              </a:rPr>
              <a:t> </a:t>
            </a:r>
            <a:r>
              <a:rPr lang="en-US" sz="2400" smtClean="0">
                <a:solidFill>
                  <a:srgbClr val="CC3300"/>
                </a:solidFill>
              </a:rPr>
              <a:t>très faible et en d</a:t>
            </a:r>
            <a:r>
              <a:rPr lang="fr-FR" sz="2400" smtClean="0">
                <a:solidFill>
                  <a:srgbClr val="CC3300"/>
                </a:solidFill>
              </a:rPr>
              <a:t>é</a:t>
            </a:r>
            <a:r>
              <a:rPr lang="en-US" sz="2400" smtClean="0">
                <a:solidFill>
                  <a:srgbClr val="CC3300"/>
                </a:solidFill>
              </a:rPr>
              <a:t>clin</a:t>
            </a:r>
          </a:p>
          <a:p>
            <a:pPr lvl="1" eaLnBrk="1" hangingPunct="1">
              <a:lnSpc>
                <a:spcPct val="90000"/>
              </a:lnSpc>
            </a:pPr>
            <a:r>
              <a:rPr lang="en-US" sz="2000" smtClean="0">
                <a:solidFill>
                  <a:srgbClr val="CC3300"/>
                </a:solidFill>
              </a:rPr>
              <a:t>Suffisante pour alimenter une ampoule par personne 3 heures par jour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idx="4294967295"/>
          </p:nvPr>
        </p:nvSpPr>
        <p:spPr>
          <a:xfrm>
            <a:off x="609600" y="0"/>
            <a:ext cx="8229600" cy="1143000"/>
          </a:xfrm>
        </p:spPr>
        <p:txBody>
          <a:bodyPr/>
          <a:lstStyle/>
          <a:p>
            <a:r>
              <a:rPr lang="en-US" sz="2800" b="1" smtClean="0">
                <a:solidFill>
                  <a:srgbClr val="CC3300"/>
                </a:solidFill>
              </a:rPr>
              <a:t>Foss</a:t>
            </a:r>
            <a:r>
              <a:rPr lang="fr-FR" sz="2800" b="1" smtClean="0">
                <a:solidFill>
                  <a:srgbClr val="CC3300"/>
                </a:solidFill>
              </a:rPr>
              <a:t>é</a:t>
            </a:r>
            <a:r>
              <a:rPr lang="en-US" sz="2800" b="1" smtClean="0">
                <a:solidFill>
                  <a:srgbClr val="CC3300"/>
                </a:solidFill>
              </a:rPr>
              <a:t> </a:t>
            </a:r>
            <a:r>
              <a:rPr lang="fr-FR" sz="2800" b="1" smtClean="0">
                <a:solidFill>
                  <a:srgbClr val="CC3300"/>
                </a:solidFill>
              </a:rPr>
              <a:t>é</a:t>
            </a:r>
            <a:r>
              <a:rPr lang="en-US" sz="2800" b="1" smtClean="0">
                <a:solidFill>
                  <a:srgbClr val="CC3300"/>
                </a:solidFill>
              </a:rPr>
              <a:t>norme par rapport </a:t>
            </a:r>
            <a:r>
              <a:rPr lang="fr-FR" sz="2800" b="1" smtClean="0">
                <a:solidFill>
                  <a:srgbClr val="CC3300"/>
                </a:solidFill>
              </a:rPr>
              <a:t>à</a:t>
            </a:r>
            <a:r>
              <a:rPr lang="en-US" sz="2800" smtClean="0"/>
              <a:t> </a:t>
            </a:r>
            <a:r>
              <a:rPr lang="en-US" sz="2800" b="1" smtClean="0">
                <a:solidFill>
                  <a:srgbClr val="CC3300"/>
                </a:solidFill>
              </a:rPr>
              <a:t>l’Asie</a:t>
            </a:r>
          </a:p>
        </p:txBody>
      </p:sp>
      <p:graphicFrame>
        <p:nvGraphicFramePr>
          <p:cNvPr id="9" name="Object 3"/>
          <p:cNvGraphicFramePr>
            <a:graphicFrameLocks noGrp="1" noChangeAspect="1"/>
          </p:cNvGraphicFramePr>
          <p:nvPr>
            <p:ph sz="half" idx="4294967295"/>
          </p:nvPr>
        </p:nvGraphicFramePr>
        <p:xfrm>
          <a:off x="914400" y="1901825"/>
          <a:ext cx="3605213" cy="2060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4"/>
          <p:cNvGraphicFramePr>
            <a:graphicFrameLocks noGrp="1" noChangeAspect="1"/>
          </p:cNvGraphicFramePr>
          <p:nvPr>
            <p:ph sz="quarter" idx="4294967295"/>
          </p:nvPr>
        </p:nvGraphicFramePr>
        <p:xfrm>
          <a:off x="5033963" y="1901825"/>
          <a:ext cx="3605212" cy="2060575"/>
        </p:xfrm>
        <a:graphic>
          <a:graphicData uri="http://schemas.openxmlformats.org/drawingml/2006/chart">
            <c:chart xmlns:c="http://schemas.openxmlformats.org/drawingml/2006/chart" xmlns:r="http://schemas.openxmlformats.org/officeDocument/2006/relationships" r:id="rId4"/>
          </a:graphicData>
        </a:graphic>
      </p:graphicFrame>
      <p:sp>
        <p:nvSpPr>
          <p:cNvPr id="1030" name="Text Box 5"/>
          <p:cNvSpPr txBox="1">
            <a:spLocks noChangeArrowheads="1"/>
          </p:cNvSpPr>
          <p:nvPr/>
        </p:nvSpPr>
        <p:spPr bwMode="auto">
          <a:xfrm>
            <a:off x="304800" y="1295400"/>
            <a:ext cx="4419600" cy="641350"/>
          </a:xfrm>
          <a:prstGeom prst="rect">
            <a:avLst/>
          </a:prstGeom>
          <a:noFill/>
          <a:ln w="9525">
            <a:noFill/>
            <a:miter lim="800000"/>
            <a:headEnd/>
            <a:tailEnd/>
          </a:ln>
        </p:spPr>
        <p:txBody>
          <a:bodyPr>
            <a:spAutoFit/>
          </a:bodyPr>
          <a:lstStyle/>
          <a:p>
            <a:pPr algn="ctr">
              <a:spcBef>
                <a:spcPct val="50000"/>
              </a:spcBef>
            </a:pPr>
            <a:r>
              <a:rPr lang="en-US" b="1">
                <a:solidFill>
                  <a:srgbClr val="CC3300"/>
                </a:solidFill>
              </a:rPr>
              <a:t>Capacit</a:t>
            </a:r>
            <a:r>
              <a:rPr lang="fr-FR" b="1">
                <a:solidFill>
                  <a:srgbClr val="CC3300"/>
                </a:solidFill>
              </a:rPr>
              <a:t>é</a:t>
            </a:r>
            <a:r>
              <a:rPr lang="en-US"/>
              <a:t> </a:t>
            </a:r>
            <a:r>
              <a:rPr lang="en-US" b="1">
                <a:solidFill>
                  <a:srgbClr val="CC3300"/>
                </a:solidFill>
              </a:rPr>
              <a:t> de production</a:t>
            </a:r>
            <a:r>
              <a:rPr lang="en-US" sz="2000">
                <a:solidFill>
                  <a:srgbClr val="CC3300"/>
                </a:solidFill>
              </a:rPr>
              <a:t> </a:t>
            </a:r>
            <a:r>
              <a:rPr lang="en-US" sz="1600">
                <a:solidFill>
                  <a:srgbClr val="CC3300"/>
                </a:solidFill>
              </a:rPr>
              <a:t>(MW /million d’habitants)</a:t>
            </a:r>
          </a:p>
        </p:txBody>
      </p:sp>
      <p:sp>
        <p:nvSpPr>
          <p:cNvPr id="1031" name="Text Box 6"/>
          <p:cNvSpPr txBox="1">
            <a:spLocks noChangeArrowheads="1"/>
          </p:cNvSpPr>
          <p:nvPr/>
        </p:nvSpPr>
        <p:spPr bwMode="auto">
          <a:xfrm>
            <a:off x="4724400" y="1371600"/>
            <a:ext cx="4419600" cy="611188"/>
          </a:xfrm>
          <a:prstGeom prst="rect">
            <a:avLst/>
          </a:prstGeom>
          <a:noFill/>
          <a:ln w="9525">
            <a:noFill/>
            <a:miter lim="800000"/>
            <a:headEnd/>
            <a:tailEnd/>
          </a:ln>
        </p:spPr>
        <p:txBody>
          <a:bodyPr>
            <a:spAutoFit/>
          </a:bodyPr>
          <a:lstStyle/>
          <a:p>
            <a:pPr algn="ctr">
              <a:spcBef>
                <a:spcPct val="50000"/>
              </a:spcBef>
            </a:pPr>
            <a:r>
              <a:rPr lang="en-US" b="1">
                <a:solidFill>
                  <a:srgbClr val="CC3300"/>
                </a:solidFill>
              </a:rPr>
              <a:t>Consommation </a:t>
            </a:r>
            <a:r>
              <a:rPr lang="fr-FR" b="1">
                <a:solidFill>
                  <a:srgbClr val="CC3300"/>
                </a:solidFill>
              </a:rPr>
              <a:t>é</a:t>
            </a:r>
            <a:r>
              <a:rPr lang="en-US" b="1">
                <a:solidFill>
                  <a:srgbClr val="CC3300"/>
                </a:solidFill>
              </a:rPr>
              <a:t>lectrique </a:t>
            </a:r>
            <a:r>
              <a:rPr lang="en-US">
                <a:solidFill>
                  <a:srgbClr val="CC3300"/>
                </a:solidFill>
              </a:rPr>
              <a:t> </a:t>
            </a:r>
            <a:r>
              <a:rPr lang="en-US" sz="1600">
                <a:solidFill>
                  <a:srgbClr val="CC3300"/>
                </a:solidFill>
              </a:rPr>
              <a:t>(kWh/personne/ann</a:t>
            </a:r>
            <a:r>
              <a:rPr lang="fr-FR" sz="1600">
                <a:solidFill>
                  <a:srgbClr val="CC3300"/>
                </a:solidFill>
              </a:rPr>
              <a:t>é</a:t>
            </a:r>
            <a:r>
              <a:rPr lang="en-US" sz="1600">
                <a:solidFill>
                  <a:srgbClr val="CC3300"/>
                </a:solidFill>
              </a:rPr>
              <a:t>e)</a:t>
            </a:r>
          </a:p>
        </p:txBody>
      </p:sp>
      <p:graphicFrame>
        <p:nvGraphicFramePr>
          <p:cNvPr id="11" name="Object 4"/>
          <p:cNvGraphicFramePr>
            <a:graphicFrameLocks noChangeAspect="1"/>
          </p:cNvGraphicFramePr>
          <p:nvPr/>
        </p:nvGraphicFramePr>
        <p:xfrm>
          <a:off x="2009775" y="4406900"/>
          <a:ext cx="5505450" cy="2095500"/>
        </p:xfrm>
        <a:graphic>
          <a:graphicData uri="http://schemas.openxmlformats.org/drawingml/2006/chart">
            <c:chart xmlns:c="http://schemas.openxmlformats.org/drawingml/2006/chart" xmlns:r="http://schemas.openxmlformats.org/officeDocument/2006/relationships" r:id="rId5"/>
          </a:graphicData>
        </a:graphic>
      </p:graphicFrame>
      <p:sp>
        <p:nvSpPr>
          <p:cNvPr id="1032" name="Text Box 5"/>
          <p:cNvSpPr txBox="1">
            <a:spLocks noChangeArrowheads="1"/>
          </p:cNvSpPr>
          <p:nvPr/>
        </p:nvSpPr>
        <p:spPr bwMode="auto">
          <a:xfrm>
            <a:off x="2667000" y="4114800"/>
            <a:ext cx="4419600" cy="396875"/>
          </a:xfrm>
          <a:prstGeom prst="rect">
            <a:avLst/>
          </a:prstGeom>
          <a:noFill/>
          <a:ln w="9525">
            <a:noFill/>
            <a:miter lim="800000"/>
            <a:headEnd/>
            <a:tailEnd/>
          </a:ln>
        </p:spPr>
        <p:txBody>
          <a:bodyPr>
            <a:spAutoFit/>
          </a:bodyPr>
          <a:lstStyle/>
          <a:p>
            <a:pPr algn="ctr">
              <a:spcBef>
                <a:spcPct val="50000"/>
              </a:spcBef>
            </a:pPr>
            <a:r>
              <a:rPr lang="en-US" b="1">
                <a:solidFill>
                  <a:srgbClr val="CC3300"/>
                </a:solidFill>
              </a:rPr>
              <a:t>Acc</a:t>
            </a:r>
            <a:r>
              <a:rPr lang="fr-FR" b="1">
                <a:solidFill>
                  <a:srgbClr val="CC3300"/>
                </a:solidFill>
              </a:rPr>
              <a:t>è</a:t>
            </a:r>
            <a:r>
              <a:rPr lang="en-US" b="1">
                <a:solidFill>
                  <a:srgbClr val="CC3300"/>
                </a:solidFill>
              </a:rPr>
              <a:t>s</a:t>
            </a:r>
            <a:r>
              <a:rPr lang="en-US" sz="2000">
                <a:solidFill>
                  <a:srgbClr val="CC3300"/>
                </a:solidFill>
              </a:rPr>
              <a:t> </a:t>
            </a:r>
            <a:r>
              <a:rPr lang="en-US" sz="1600">
                <a:solidFill>
                  <a:srgbClr val="CC3300"/>
                </a:solidFill>
              </a:rPr>
              <a:t>(% des m</a:t>
            </a:r>
            <a:r>
              <a:rPr lang="fr-FR" sz="1600">
                <a:solidFill>
                  <a:srgbClr val="CC3300"/>
                </a:solidFill>
              </a:rPr>
              <a:t>é</a:t>
            </a:r>
            <a:r>
              <a:rPr lang="en-US" sz="1600">
                <a:solidFill>
                  <a:srgbClr val="CC3300"/>
                </a:solidFill>
              </a:rPr>
              <a:t>nages)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p:txBody>
          <a:bodyPr/>
          <a:lstStyle/>
          <a:p>
            <a:pPr eaLnBrk="1" hangingPunct="1"/>
            <a:r>
              <a:rPr lang="en-US" sz="3000" b="1" smtClean="0">
                <a:solidFill>
                  <a:srgbClr val="CC3300"/>
                </a:solidFill>
              </a:rPr>
              <a:t>Anatomie</a:t>
            </a:r>
            <a:r>
              <a:rPr lang="en-US" sz="2800" b="1" smtClean="0">
                <a:solidFill>
                  <a:srgbClr val="CC3300"/>
                </a:solidFill>
              </a:rPr>
              <a:t> de la crise d’approvisionnement </a:t>
            </a:r>
            <a:r>
              <a:rPr lang="fr-FR" sz="2800" b="1" smtClean="0">
                <a:solidFill>
                  <a:srgbClr val="CC3300"/>
                </a:solidFill>
              </a:rPr>
              <a:t>é</a:t>
            </a:r>
            <a:r>
              <a:rPr lang="en-US" sz="2800" b="1" smtClean="0">
                <a:solidFill>
                  <a:srgbClr val="CC3300"/>
                </a:solidFill>
              </a:rPr>
              <a:t>lectrique en Afrique</a:t>
            </a:r>
          </a:p>
        </p:txBody>
      </p:sp>
      <p:sp>
        <p:nvSpPr>
          <p:cNvPr id="2056" name="AutoShape 5"/>
          <p:cNvSpPr>
            <a:spLocks noChangeAspect="1" noChangeArrowheads="1" noTextEdit="1"/>
          </p:cNvSpPr>
          <p:nvPr/>
        </p:nvSpPr>
        <p:spPr bwMode="auto">
          <a:xfrm>
            <a:off x="1371600" y="1600200"/>
            <a:ext cx="6462713" cy="4525963"/>
          </a:xfrm>
          <a:prstGeom prst="rect">
            <a:avLst/>
          </a:prstGeom>
          <a:noFill/>
          <a:ln w="9525">
            <a:noFill/>
            <a:miter lim="800000"/>
            <a:headEnd/>
            <a:tailEnd/>
          </a:ln>
        </p:spPr>
        <p:txBody>
          <a:bodyPr/>
          <a:lstStyle/>
          <a:p>
            <a:endParaRPr lang="en-US"/>
          </a:p>
        </p:txBody>
      </p:sp>
      <p:grpSp>
        <p:nvGrpSpPr>
          <p:cNvPr id="2057" name="Group 9"/>
          <p:cNvGrpSpPr>
            <a:grpSpLocks/>
          </p:cNvGrpSpPr>
          <p:nvPr/>
        </p:nvGrpSpPr>
        <p:grpSpPr bwMode="auto">
          <a:xfrm>
            <a:off x="1835150" y="4076700"/>
            <a:ext cx="131763" cy="133350"/>
            <a:chOff x="1156" y="2568"/>
            <a:chExt cx="83" cy="84"/>
          </a:xfrm>
        </p:grpSpPr>
        <p:sp>
          <p:nvSpPr>
            <p:cNvPr id="2076" name="Rectangle 7"/>
            <p:cNvSpPr>
              <a:spLocks noChangeArrowheads="1"/>
            </p:cNvSpPr>
            <p:nvPr/>
          </p:nvSpPr>
          <p:spPr bwMode="auto">
            <a:xfrm>
              <a:off x="1156" y="2568"/>
              <a:ext cx="83" cy="84"/>
            </a:xfrm>
            <a:prstGeom prst="rect">
              <a:avLst/>
            </a:prstGeom>
            <a:solidFill>
              <a:srgbClr val="009999"/>
            </a:solidFill>
            <a:ln w="9525">
              <a:noFill/>
              <a:miter lim="800000"/>
              <a:headEnd/>
              <a:tailEnd/>
            </a:ln>
          </p:spPr>
          <p:txBody>
            <a:bodyPr/>
            <a:lstStyle/>
            <a:p>
              <a:endParaRPr lang="en-US"/>
            </a:p>
          </p:txBody>
        </p:sp>
        <p:sp>
          <p:nvSpPr>
            <p:cNvPr id="2077" name="Rectangle 8"/>
            <p:cNvSpPr>
              <a:spLocks noChangeArrowheads="1"/>
            </p:cNvSpPr>
            <p:nvPr/>
          </p:nvSpPr>
          <p:spPr bwMode="auto">
            <a:xfrm>
              <a:off x="1156" y="2568"/>
              <a:ext cx="83" cy="84"/>
            </a:xfrm>
            <a:prstGeom prst="rect">
              <a:avLst/>
            </a:prstGeom>
            <a:noFill/>
            <a:ln w="7" cap="rnd">
              <a:solidFill>
                <a:srgbClr val="000000"/>
              </a:solidFill>
              <a:miter lim="800000"/>
              <a:headEnd/>
              <a:tailEnd/>
            </a:ln>
          </p:spPr>
          <p:txBody>
            <a:bodyPr/>
            <a:lstStyle/>
            <a:p>
              <a:endParaRPr lang="en-US"/>
            </a:p>
          </p:txBody>
        </p:sp>
      </p:grpSp>
      <p:sp>
        <p:nvSpPr>
          <p:cNvPr id="2058" name="Rectangle 10"/>
          <p:cNvSpPr>
            <a:spLocks noChangeArrowheads="1"/>
          </p:cNvSpPr>
          <p:nvPr/>
        </p:nvSpPr>
        <p:spPr bwMode="auto">
          <a:xfrm>
            <a:off x="1600201" y="3771900"/>
            <a:ext cx="3210636" cy="215444"/>
          </a:xfrm>
          <a:prstGeom prst="rect">
            <a:avLst/>
          </a:prstGeom>
          <a:noFill/>
          <a:ln w="9525">
            <a:noFill/>
            <a:miter lim="800000"/>
            <a:headEnd/>
            <a:tailEnd/>
          </a:ln>
        </p:spPr>
        <p:txBody>
          <a:bodyPr wrap="square" lIns="0" tIns="0" rIns="0" bIns="0">
            <a:spAutoFit/>
          </a:bodyPr>
          <a:lstStyle/>
          <a:p>
            <a:r>
              <a:rPr lang="en-US" sz="1400" dirty="0" smtClean="0">
                <a:solidFill>
                  <a:srgbClr val="000000"/>
                </a:solidFill>
                <a:latin typeface="Times New Roman" pitchFamily="18" charset="0"/>
              </a:rPr>
              <a:t>Cause </a:t>
            </a:r>
            <a:r>
              <a:rPr lang="en-US" sz="1400" dirty="0" err="1" smtClean="0">
                <a:solidFill>
                  <a:srgbClr val="000000"/>
                </a:solidFill>
                <a:latin typeface="Times New Roman" pitchFamily="18" charset="0"/>
              </a:rPr>
              <a:t>principale</a:t>
            </a:r>
            <a:r>
              <a:rPr lang="en-US" sz="1400" dirty="0" smtClean="0">
                <a:solidFill>
                  <a:srgbClr val="000000"/>
                </a:solidFill>
                <a:latin typeface="Times New Roman" pitchFamily="18" charset="0"/>
              </a:rPr>
              <a:t> </a:t>
            </a:r>
            <a:r>
              <a:rPr lang="en-US" sz="1400" dirty="0" err="1" smtClean="0">
                <a:solidFill>
                  <a:srgbClr val="000000"/>
                </a:solidFill>
                <a:latin typeface="Times New Roman" pitchFamily="18" charset="0"/>
              </a:rPr>
              <a:t>élém</a:t>
            </a:r>
            <a:r>
              <a:rPr lang="en-US" sz="1400" dirty="0" smtClean="0">
                <a:solidFill>
                  <a:srgbClr val="000000"/>
                </a:solidFill>
                <a:latin typeface="Times New Roman" pitchFamily="18" charset="0"/>
              </a:rPr>
              <a:t>. </a:t>
            </a:r>
            <a:r>
              <a:rPr lang="en-US" sz="1400" dirty="0" err="1" smtClean="0">
                <a:solidFill>
                  <a:srgbClr val="000000"/>
                </a:solidFill>
                <a:latin typeface="Times New Roman" pitchFamily="18" charset="0"/>
              </a:rPr>
              <a:t>déclencheur</a:t>
            </a:r>
            <a:endParaRPr lang="en-US" sz="1400" dirty="0"/>
          </a:p>
        </p:txBody>
      </p:sp>
      <p:sp>
        <p:nvSpPr>
          <p:cNvPr id="2059" name="Rectangle 11"/>
          <p:cNvSpPr>
            <a:spLocks noChangeArrowheads="1"/>
          </p:cNvSpPr>
          <p:nvPr/>
        </p:nvSpPr>
        <p:spPr bwMode="auto">
          <a:xfrm>
            <a:off x="2205038" y="4032250"/>
            <a:ext cx="2260234" cy="246221"/>
          </a:xfrm>
          <a:prstGeom prst="rect">
            <a:avLst/>
          </a:prstGeom>
          <a:noFill/>
          <a:ln w="9525">
            <a:noFill/>
            <a:miter lim="800000"/>
            <a:headEnd/>
            <a:tailEnd/>
          </a:ln>
        </p:spPr>
        <p:txBody>
          <a:bodyPr wrap="none" lIns="0" tIns="0" rIns="0" bIns="0">
            <a:spAutoFit/>
          </a:bodyPr>
          <a:lstStyle/>
          <a:p>
            <a:r>
              <a:rPr lang="en-US" sz="1400" dirty="0" smtClean="0">
                <a:solidFill>
                  <a:srgbClr val="000000"/>
                </a:solidFill>
                <a:latin typeface="Times New Roman" pitchFamily="18" charset="0"/>
              </a:rPr>
              <a:t>Causes </a:t>
            </a:r>
            <a:r>
              <a:rPr lang="en-US" sz="1400" dirty="0" err="1" smtClean="0">
                <a:solidFill>
                  <a:srgbClr val="000000"/>
                </a:solidFill>
                <a:latin typeface="Times New Roman" pitchFamily="18" charset="0"/>
              </a:rPr>
              <a:t>naturelles</a:t>
            </a:r>
            <a:r>
              <a:rPr lang="en-US" sz="1400" dirty="0" smtClean="0">
                <a:solidFill>
                  <a:srgbClr val="000000"/>
                </a:solidFill>
                <a:latin typeface="Times New Roman" pitchFamily="18" charset="0"/>
              </a:rPr>
              <a:t> (</a:t>
            </a:r>
            <a:r>
              <a:rPr lang="en-US" sz="1400" dirty="0" err="1" smtClean="0">
                <a:solidFill>
                  <a:srgbClr val="000000"/>
                </a:solidFill>
                <a:latin typeface="Times New Roman" pitchFamily="18" charset="0"/>
              </a:rPr>
              <a:t>sécheresses</a:t>
            </a:r>
            <a:r>
              <a:rPr lang="en-US" sz="1600" dirty="0" smtClean="0">
                <a:solidFill>
                  <a:srgbClr val="000000"/>
                </a:solidFill>
                <a:latin typeface="Times New Roman" pitchFamily="18" charset="0"/>
              </a:rPr>
              <a:t>)</a:t>
            </a:r>
            <a:endParaRPr lang="en-US" dirty="0"/>
          </a:p>
        </p:txBody>
      </p:sp>
      <p:sp>
        <p:nvSpPr>
          <p:cNvPr id="2060" name="Rectangle 12"/>
          <p:cNvSpPr>
            <a:spLocks noChangeArrowheads="1"/>
          </p:cNvSpPr>
          <p:nvPr/>
        </p:nvSpPr>
        <p:spPr bwMode="auto">
          <a:xfrm>
            <a:off x="2179638" y="4294188"/>
            <a:ext cx="1766509" cy="215444"/>
          </a:xfrm>
          <a:prstGeom prst="rect">
            <a:avLst/>
          </a:prstGeom>
          <a:noFill/>
          <a:ln w="9525">
            <a:noFill/>
            <a:miter lim="800000"/>
            <a:headEnd/>
            <a:tailEnd/>
          </a:ln>
        </p:spPr>
        <p:txBody>
          <a:bodyPr wrap="none" lIns="0" tIns="0" rIns="0" bIns="0">
            <a:spAutoFit/>
          </a:bodyPr>
          <a:lstStyle/>
          <a:p>
            <a:r>
              <a:rPr lang="en-US" sz="1400" dirty="0" smtClean="0">
                <a:solidFill>
                  <a:srgbClr val="000000"/>
                </a:solidFill>
                <a:latin typeface="Times New Roman" pitchFamily="18" charset="0"/>
              </a:rPr>
              <a:t>Choc des prix du </a:t>
            </a:r>
            <a:r>
              <a:rPr lang="en-US" sz="1400" dirty="0" err="1" smtClean="0">
                <a:solidFill>
                  <a:srgbClr val="000000"/>
                </a:solidFill>
                <a:latin typeface="Times New Roman" pitchFamily="18" charset="0"/>
              </a:rPr>
              <a:t>pétrole</a:t>
            </a:r>
            <a:endParaRPr lang="en-US" sz="1400" dirty="0"/>
          </a:p>
        </p:txBody>
      </p:sp>
      <p:sp>
        <p:nvSpPr>
          <p:cNvPr id="2061" name="Rectangle 13"/>
          <p:cNvSpPr>
            <a:spLocks noChangeArrowheads="1"/>
          </p:cNvSpPr>
          <p:nvPr/>
        </p:nvSpPr>
        <p:spPr bwMode="auto">
          <a:xfrm>
            <a:off x="2179638" y="4556125"/>
            <a:ext cx="2540760" cy="184666"/>
          </a:xfrm>
          <a:prstGeom prst="rect">
            <a:avLst/>
          </a:prstGeom>
          <a:noFill/>
          <a:ln w="9525">
            <a:noFill/>
            <a:miter lim="800000"/>
            <a:headEnd/>
            <a:tailEnd/>
          </a:ln>
        </p:spPr>
        <p:txBody>
          <a:bodyPr wrap="none" lIns="0" tIns="0" rIns="0" bIns="0">
            <a:spAutoFit/>
          </a:bodyPr>
          <a:lstStyle/>
          <a:p>
            <a:r>
              <a:rPr lang="en-US" sz="1200" dirty="0" err="1" smtClean="0">
                <a:solidFill>
                  <a:srgbClr val="000000"/>
                </a:solidFill>
                <a:latin typeface="Times New Roman" pitchFamily="18" charset="0"/>
              </a:rPr>
              <a:t>Peturbation</a:t>
            </a:r>
            <a:r>
              <a:rPr lang="en-US" sz="1200" dirty="0" smtClean="0">
                <a:solidFill>
                  <a:srgbClr val="000000"/>
                </a:solidFill>
                <a:latin typeface="Times New Roman" pitchFamily="18" charset="0"/>
              </a:rPr>
              <a:t> du syst. </a:t>
            </a:r>
            <a:r>
              <a:rPr lang="en-US" sz="1200" dirty="0" err="1" smtClean="0">
                <a:solidFill>
                  <a:srgbClr val="000000"/>
                </a:solidFill>
                <a:latin typeface="Times New Roman" pitchFamily="18" charset="0"/>
              </a:rPr>
              <a:t>causée</a:t>
            </a:r>
            <a:r>
              <a:rPr lang="en-US" sz="1200" dirty="0" smtClean="0">
                <a:solidFill>
                  <a:srgbClr val="000000"/>
                </a:solidFill>
                <a:latin typeface="Times New Roman" pitchFamily="18" charset="0"/>
              </a:rPr>
              <a:t> par un </a:t>
            </a:r>
            <a:r>
              <a:rPr lang="en-US" sz="1200" dirty="0" err="1" smtClean="0">
                <a:solidFill>
                  <a:srgbClr val="000000"/>
                </a:solidFill>
                <a:latin typeface="Times New Roman" pitchFamily="18" charset="0"/>
              </a:rPr>
              <a:t>conflit</a:t>
            </a:r>
            <a:endParaRPr lang="en-US" sz="1200" dirty="0"/>
          </a:p>
        </p:txBody>
      </p:sp>
      <p:sp>
        <p:nvSpPr>
          <p:cNvPr id="2062" name="Rectangle 14"/>
          <p:cNvSpPr>
            <a:spLocks noChangeArrowheads="1"/>
          </p:cNvSpPr>
          <p:nvPr/>
        </p:nvSpPr>
        <p:spPr bwMode="auto">
          <a:xfrm>
            <a:off x="2179638" y="4816475"/>
            <a:ext cx="1513235" cy="215444"/>
          </a:xfrm>
          <a:prstGeom prst="rect">
            <a:avLst/>
          </a:prstGeom>
          <a:noFill/>
          <a:ln w="9525">
            <a:noFill/>
            <a:miter lim="800000"/>
            <a:headEnd/>
            <a:tailEnd/>
          </a:ln>
        </p:spPr>
        <p:txBody>
          <a:bodyPr wrap="none" lIns="0" tIns="0" rIns="0" bIns="0">
            <a:spAutoFit/>
          </a:bodyPr>
          <a:lstStyle/>
          <a:p>
            <a:r>
              <a:rPr lang="en-US" sz="1400" dirty="0" err="1">
                <a:solidFill>
                  <a:srgbClr val="000000"/>
                </a:solidFill>
                <a:latin typeface="Times New Roman" pitchFamily="18" charset="0"/>
              </a:rPr>
              <a:t>Croiss</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élevée</a:t>
            </a:r>
            <a:r>
              <a:rPr lang="en-US" sz="1400" dirty="0">
                <a:solidFill>
                  <a:srgbClr val="000000"/>
                </a:solidFill>
                <a:latin typeface="Times New Roman" pitchFamily="18" charset="0"/>
              </a:rPr>
              <a:t>/</a:t>
            </a:r>
            <a:r>
              <a:rPr lang="en-US" sz="1400" dirty="0" err="1">
                <a:solidFill>
                  <a:srgbClr val="000000"/>
                </a:solidFill>
                <a:latin typeface="Times New Roman" pitchFamily="18" charset="0"/>
              </a:rPr>
              <a:t>faible</a:t>
            </a:r>
            <a:r>
              <a:rPr lang="en-US" sz="1400" dirty="0">
                <a:solidFill>
                  <a:srgbClr val="000000"/>
                </a:solidFill>
                <a:latin typeface="Times New Roman" pitchFamily="18" charset="0"/>
              </a:rPr>
              <a:t> </a:t>
            </a:r>
            <a:endParaRPr lang="en-US" sz="1400" dirty="0"/>
          </a:p>
        </p:txBody>
      </p:sp>
      <p:sp>
        <p:nvSpPr>
          <p:cNvPr id="2063" name="Rectangle 15"/>
          <p:cNvSpPr>
            <a:spLocks noChangeArrowheads="1"/>
          </p:cNvSpPr>
          <p:nvPr/>
        </p:nvSpPr>
        <p:spPr bwMode="auto">
          <a:xfrm>
            <a:off x="1782763" y="5054600"/>
            <a:ext cx="2130391" cy="21544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Times New Roman" pitchFamily="18" charset="0"/>
              </a:rPr>
              <a:t>Invest. /</a:t>
            </a:r>
            <a:r>
              <a:rPr lang="en-US" sz="1400" dirty="0" err="1">
                <a:solidFill>
                  <a:srgbClr val="000000"/>
                </a:solidFill>
                <a:latin typeface="Times New Roman" pitchFamily="18" charset="0"/>
              </a:rPr>
              <a:t>Problèmes</a:t>
            </a:r>
            <a:r>
              <a:rPr lang="en-US" sz="1400" dirty="0">
                <a:solidFill>
                  <a:srgbClr val="000000"/>
                </a:solidFill>
                <a:latin typeface="Times New Roman" pitchFamily="18" charset="0"/>
              </a:rPr>
              <a:t> </a:t>
            </a:r>
            <a:r>
              <a:rPr lang="en-US" sz="1400" dirty="0" err="1">
                <a:solidFill>
                  <a:srgbClr val="000000"/>
                </a:solidFill>
                <a:latin typeface="Times New Roman" pitchFamily="18" charset="0"/>
              </a:rPr>
              <a:t>structurels</a:t>
            </a:r>
            <a:endParaRPr lang="en-US" sz="1400" dirty="0"/>
          </a:p>
        </p:txBody>
      </p:sp>
      <p:grpSp>
        <p:nvGrpSpPr>
          <p:cNvPr id="2064" name="Group 18"/>
          <p:cNvGrpSpPr>
            <a:grpSpLocks/>
          </p:cNvGrpSpPr>
          <p:nvPr/>
        </p:nvGrpSpPr>
        <p:grpSpPr bwMode="auto">
          <a:xfrm>
            <a:off x="1835150" y="4341813"/>
            <a:ext cx="131763" cy="131762"/>
            <a:chOff x="1156" y="2735"/>
            <a:chExt cx="83" cy="83"/>
          </a:xfrm>
        </p:grpSpPr>
        <p:sp>
          <p:nvSpPr>
            <p:cNvPr id="2074" name="Rectangle 16"/>
            <p:cNvSpPr>
              <a:spLocks noChangeArrowheads="1"/>
            </p:cNvSpPr>
            <p:nvPr/>
          </p:nvSpPr>
          <p:spPr bwMode="auto">
            <a:xfrm>
              <a:off x="1156" y="2735"/>
              <a:ext cx="83" cy="83"/>
            </a:xfrm>
            <a:prstGeom prst="rect">
              <a:avLst/>
            </a:prstGeom>
            <a:solidFill>
              <a:srgbClr val="FFCC00"/>
            </a:solidFill>
            <a:ln w="9525">
              <a:noFill/>
              <a:miter lim="800000"/>
              <a:headEnd/>
              <a:tailEnd/>
            </a:ln>
          </p:spPr>
          <p:txBody>
            <a:bodyPr/>
            <a:lstStyle/>
            <a:p>
              <a:endParaRPr lang="en-US"/>
            </a:p>
          </p:txBody>
        </p:sp>
        <p:sp>
          <p:nvSpPr>
            <p:cNvPr id="2075" name="Rectangle 17"/>
            <p:cNvSpPr>
              <a:spLocks noChangeArrowheads="1"/>
            </p:cNvSpPr>
            <p:nvPr/>
          </p:nvSpPr>
          <p:spPr bwMode="auto">
            <a:xfrm>
              <a:off x="1156" y="2735"/>
              <a:ext cx="83" cy="83"/>
            </a:xfrm>
            <a:prstGeom prst="rect">
              <a:avLst/>
            </a:prstGeom>
            <a:noFill/>
            <a:ln w="7" cap="rnd">
              <a:solidFill>
                <a:srgbClr val="000000"/>
              </a:solidFill>
              <a:miter lim="800000"/>
              <a:headEnd/>
              <a:tailEnd/>
            </a:ln>
          </p:spPr>
          <p:txBody>
            <a:bodyPr/>
            <a:lstStyle/>
            <a:p>
              <a:endParaRPr lang="en-US"/>
            </a:p>
          </p:txBody>
        </p:sp>
      </p:grpSp>
      <p:grpSp>
        <p:nvGrpSpPr>
          <p:cNvPr id="2065" name="Group 21"/>
          <p:cNvGrpSpPr>
            <a:grpSpLocks/>
          </p:cNvGrpSpPr>
          <p:nvPr/>
        </p:nvGrpSpPr>
        <p:grpSpPr bwMode="auto">
          <a:xfrm>
            <a:off x="1835150" y="4605338"/>
            <a:ext cx="131763" cy="133350"/>
            <a:chOff x="1156" y="2901"/>
            <a:chExt cx="83" cy="84"/>
          </a:xfrm>
        </p:grpSpPr>
        <p:sp>
          <p:nvSpPr>
            <p:cNvPr id="2072" name="Rectangle 19"/>
            <p:cNvSpPr>
              <a:spLocks noChangeArrowheads="1"/>
            </p:cNvSpPr>
            <p:nvPr/>
          </p:nvSpPr>
          <p:spPr bwMode="auto">
            <a:xfrm>
              <a:off x="1156" y="2901"/>
              <a:ext cx="83" cy="84"/>
            </a:xfrm>
            <a:prstGeom prst="rect">
              <a:avLst/>
            </a:prstGeom>
            <a:solidFill>
              <a:srgbClr val="000000"/>
            </a:solidFill>
            <a:ln w="9525">
              <a:noFill/>
              <a:miter lim="800000"/>
              <a:headEnd/>
              <a:tailEnd/>
            </a:ln>
          </p:spPr>
          <p:txBody>
            <a:bodyPr/>
            <a:lstStyle/>
            <a:p>
              <a:endParaRPr lang="en-US"/>
            </a:p>
          </p:txBody>
        </p:sp>
        <p:sp>
          <p:nvSpPr>
            <p:cNvPr id="2073" name="Rectangle 20"/>
            <p:cNvSpPr>
              <a:spLocks noChangeArrowheads="1"/>
            </p:cNvSpPr>
            <p:nvPr/>
          </p:nvSpPr>
          <p:spPr bwMode="auto">
            <a:xfrm>
              <a:off x="1156" y="2901"/>
              <a:ext cx="83" cy="84"/>
            </a:xfrm>
            <a:prstGeom prst="rect">
              <a:avLst/>
            </a:prstGeom>
            <a:noFill/>
            <a:ln w="7" cap="rnd">
              <a:solidFill>
                <a:srgbClr val="000000"/>
              </a:solidFill>
              <a:miter lim="800000"/>
              <a:headEnd/>
              <a:tailEnd/>
            </a:ln>
          </p:spPr>
          <p:txBody>
            <a:bodyPr/>
            <a:lstStyle/>
            <a:p>
              <a:endParaRPr lang="en-US"/>
            </a:p>
          </p:txBody>
        </p:sp>
      </p:grpSp>
      <p:grpSp>
        <p:nvGrpSpPr>
          <p:cNvPr id="2066" name="Group 24"/>
          <p:cNvGrpSpPr>
            <a:grpSpLocks/>
          </p:cNvGrpSpPr>
          <p:nvPr/>
        </p:nvGrpSpPr>
        <p:grpSpPr bwMode="auto">
          <a:xfrm>
            <a:off x="1835150" y="4870450"/>
            <a:ext cx="131763" cy="131763"/>
            <a:chOff x="1156" y="3068"/>
            <a:chExt cx="83" cy="83"/>
          </a:xfrm>
        </p:grpSpPr>
        <p:sp>
          <p:nvSpPr>
            <p:cNvPr id="2070" name="Rectangle 22"/>
            <p:cNvSpPr>
              <a:spLocks noChangeArrowheads="1"/>
            </p:cNvSpPr>
            <p:nvPr/>
          </p:nvSpPr>
          <p:spPr bwMode="auto">
            <a:xfrm>
              <a:off x="1156" y="3068"/>
              <a:ext cx="83" cy="83"/>
            </a:xfrm>
            <a:prstGeom prst="rect">
              <a:avLst/>
            </a:prstGeom>
            <a:solidFill>
              <a:srgbClr val="000000"/>
            </a:solidFill>
            <a:ln w="9525">
              <a:noFill/>
              <a:miter lim="800000"/>
              <a:headEnd/>
              <a:tailEnd/>
            </a:ln>
          </p:spPr>
          <p:txBody>
            <a:bodyPr/>
            <a:lstStyle/>
            <a:p>
              <a:endParaRPr lang="en-US"/>
            </a:p>
          </p:txBody>
        </p:sp>
        <p:sp>
          <p:nvSpPr>
            <p:cNvPr id="2071" name="Rectangle 23"/>
            <p:cNvSpPr>
              <a:spLocks noChangeArrowheads="1"/>
            </p:cNvSpPr>
            <p:nvPr/>
          </p:nvSpPr>
          <p:spPr bwMode="auto">
            <a:xfrm>
              <a:off x="1156" y="3068"/>
              <a:ext cx="83" cy="83"/>
            </a:xfrm>
            <a:prstGeom prst="rect">
              <a:avLst/>
            </a:prstGeom>
            <a:noFill/>
            <a:ln w="7" cap="rnd">
              <a:solidFill>
                <a:srgbClr val="000000"/>
              </a:solidFill>
              <a:miter lim="800000"/>
              <a:headEnd/>
              <a:tailEnd/>
            </a:ln>
          </p:spPr>
          <p:txBody>
            <a:bodyPr/>
            <a:lstStyle/>
            <a:p>
              <a:endParaRPr lang="en-US"/>
            </a:p>
          </p:txBody>
        </p:sp>
      </p:grpSp>
      <p:grpSp>
        <p:nvGrpSpPr>
          <p:cNvPr id="2067" name="Group 27"/>
          <p:cNvGrpSpPr>
            <a:grpSpLocks/>
          </p:cNvGrpSpPr>
          <p:nvPr/>
        </p:nvGrpSpPr>
        <p:grpSpPr bwMode="auto">
          <a:xfrm>
            <a:off x="2286000" y="1600200"/>
            <a:ext cx="5518150" cy="4525963"/>
            <a:chOff x="1459" y="1008"/>
            <a:chExt cx="3476" cy="2851"/>
          </a:xfrm>
        </p:grpSpPr>
        <p:pic>
          <p:nvPicPr>
            <p:cNvPr id="2068" name="Picture 25"/>
            <p:cNvPicPr>
              <a:picLocks noChangeAspect="1" noChangeArrowheads="1"/>
            </p:cNvPicPr>
            <p:nvPr/>
          </p:nvPicPr>
          <p:blipFill>
            <a:blip r:embed="rId3"/>
            <a:srcRect/>
            <a:stretch>
              <a:fillRect/>
            </a:stretch>
          </p:blipFill>
          <p:spPr bwMode="auto">
            <a:xfrm>
              <a:off x="1459" y="1008"/>
              <a:ext cx="3476" cy="2851"/>
            </a:xfrm>
            <a:prstGeom prst="rect">
              <a:avLst/>
            </a:prstGeom>
            <a:noFill/>
            <a:ln w="9525">
              <a:noFill/>
              <a:miter lim="800000"/>
              <a:headEnd/>
              <a:tailEnd/>
            </a:ln>
          </p:spPr>
        </p:pic>
        <p:pic>
          <p:nvPicPr>
            <p:cNvPr id="2069" name="Picture 26"/>
            <p:cNvPicPr>
              <a:picLocks noChangeAspect="1" noChangeArrowheads="1"/>
            </p:cNvPicPr>
            <p:nvPr/>
          </p:nvPicPr>
          <p:blipFill>
            <a:blip r:embed="rId4"/>
            <a:srcRect/>
            <a:stretch>
              <a:fillRect/>
            </a:stretch>
          </p:blipFill>
          <p:spPr bwMode="auto">
            <a:xfrm>
              <a:off x="1459" y="1008"/>
              <a:ext cx="3476" cy="2851"/>
            </a:xfrm>
            <a:prstGeom prst="rect">
              <a:avLst/>
            </a:prstGeom>
            <a:noFill/>
            <a:ln w="9525">
              <a:noFill/>
              <a:miter lim="800000"/>
              <a:headEnd/>
              <a:tailEnd/>
            </a:ln>
          </p:spPr>
        </p:pic>
      </p:grpSp>
      <p:sp>
        <p:nvSpPr>
          <p:cNvPr id="2050" name="AutoShape 28"/>
          <p:cNvSpPr>
            <a:spLocks noChangeAspect="1" noChangeArrowheads="1"/>
          </p:cNvSpPr>
          <p:nvPr/>
        </p:nvSpPr>
        <p:spPr bwMode="auto">
          <a:xfrm>
            <a:off x="1588" y="1588"/>
            <a:ext cx="3175" cy="1587"/>
          </a:xfrm>
          <a:prstGeom prst="rect">
            <a:avLst/>
          </a:prstGeom>
          <a:noFill/>
        </p:spPr>
        <p:txBody>
          <a:bodyPr/>
          <a:lstStyle/>
          <a:p>
            <a:endParaRPr lang="en-US"/>
          </a:p>
        </p:txBody>
      </p:sp>
      <p:sp>
        <p:nvSpPr>
          <p:cNvPr id="2051" name="AutoShape 32"/>
          <p:cNvSpPr>
            <a:spLocks noChangeAspect="1" noChangeArrowheads="1"/>
          </p:cNvSpPr>
          <p:nvPr/>
        </p:nvSpPr>
        <p:spPr bwMode="auto">
          <a:xfrm>
            <a:off x="1588" y="1588"/>
            <a:ext cx="3175" cy="1587"/>
          </a:xfrm>
          <a:prstGeom prst="rect">
            <a:avLst/>
          </a:prstGeom>
          <a:noFill/>
        </p:spPr>
        <p:txBody>
          <a:bodyPr/>
          <a:lstStyle/>
          <a:p>
            <a:endParaRPr lang="en-US"/>
          </a:p>
        </p:txBody>
      </p:sp>
      <p:sp>
        <p:nvSpPr>
          <p:cNvPr id="2052" name="AutoShape 36"/>
          <p:cNvSpPr>
            <a:spLocks noChangeAspect="1" noChangeArrowheads="1"/>
          </p:cNvSpPr>
          <p:nvPr/>
        </p:nvSpPr>
        <p:spPr bwMode="auto">
          <a:xfrm>
            <a:off x="1588" y="1588"/>
            <a:ext cx="3175" cy="1587"/>
          </a:xfrm>
          <a:prstGeom prst="rect">
            <a:avLst/>
          </a:prstGeom>
          <a:noFill/>
        </p:spPr>
        <p:txBody>
          <a:bodyPr/>
          <a:lstStyle/>
          <a:p>
            <a:endParaRPr lang="en-US"/>
          </a:p>
        </p:txBody>
      </p:sp>
      <p:sp>
        <p:nvSpPr>
          <p:cNvPr id="2053" name="AutoShape 40"/>
          <p:cNvSpPr>
            <a:spLocks noChangeAspect="1" noChangeArrowheads="1"/>
          </p:cNvSpPr>
          <p:nvPr/>
        </p:nvSpPr>
        <p:spPr bwMode="auto">
          <a:xfrm>
            <a:off x="1588" y="1588"/>
            <a:ext cx="3175" cy="1587"/>
          </a:xfrm>
          <a:prstGeom prst="rect">
            <a:avLst/>
          </a:prstGeom>
          <a:noFill/>
        </p:spPr>
        <p:txBody>
          <a:bodyPr/>
          <a:lstStyle/>
          <a:p>
            <a:endParaRPr lang="en-US"/>
          </a:p>
        </p:txBody>
      </p:sp>
      <p:sp>
        <p:nvSpPr>
          <p:cNvPr id="2054" name="AutoShape 44"/>
          <p:cNvSpPr>
            <a:spLocks noChangeAspect="1" noChangeArrowheads="1"/>
          </p:cNvSpPr>
          <p:nvPr/>
        </p:nvSpPr>
        <p:spPr bwMode="auto">
          <a:xfrm>
            <a:off x="1588" y="1588"/>
            <a:ext cx="3175" cy="1587"/>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04800" y="228600"/>
            <a:ext cx="8610600" cy="1143000"/>
          </a:xfrm>
        </p:spPr>
        <p:txBody>
          <a:bodyPr/>
          <a:lstStyle/>
          <a:p>
            <a:pPr marL="762000" indent="-762000" eaLnBrk="1" hangingPunct="1"/>
            <a:r>
              <a:rPr lang="en-US" b="1" smtClean="0">
                <a:solidFill>
                  <a:srgbClr val="C03E26"/>
                </a:solidFill>
              </a:rPr>
              <a:t>Message </a:t>
            </a:r>
            <a:r>
              <a:rPr lang="en-US" b="1" smtClean="0">
                <a:solidFill>
                  <a:srgbClr val="CC3300"/>
                </a:solidFill>
              </a:rPr>
              <a:t>cl</a:t>
            </a:r>
            <a:r>
              <a:rPr lang="fr-FR" b="1" smtClean="0">
                <a:solidFill>
                  <a:srgbClr val="CC3300"/>
                </a:solidFill>
              </a:rPr>
              <a:t>é</a:t>
            </a:r>
            <a:r>
              <a:rPr lang="en-US" b="1" smtClean="0">
                <a:solidFill>
                  <a:srgbClr val="C03E26"/>
                </a:solidFill>
              </a:rPr>
              <a:t> #2</a:t>
            </a:r>
          </a:p>
        </p:txBody>
      </p:sp>
      <p:sp>
        <p:nvSpPr>
          <p:cNvPr id="29699" name="Line 3"/>
          <p:cNvSpPr>
            <a:spLocks noChangeShapeType="1"/>
          </p:cNvSpPr>
          <p:nvPr/>
        </p:nvSpPr>
        <p:spPr bwMode="auto">
          <a:xfrm>
            <a:off x="0" y="1371600"/>
            <a:ext cx="9144000" cy="0"/>
          </a:xfrm>
          <a:prstGeom prst="line">
            <a:avLst/>
          </a:prstGeom>
          <a:noFill/>
          <a:ln w="38100" cmpd="dbl">
            <a:solidFill>
              <a:srgbClr val="FF6600"/>
            </a:solidFill>
            <a:round/>
            <a:headEnd/>
            <a:tailEnd/>
          </a:ln>
        </p:spPr>
        <p:txBody>
          <a:bodyPr/>
          <a:lstStyle/>
          <a:p>
            <a:endParaRPr lang="en-US"/>
          </a:p>
        </p:txBody>
      </p:sp>
      <p:sp>
        <p:nvSpPr>
          <p:cNvPr id="29700" name="Rectangle 5"/>
          <p:cNvSpPr>
            <a:spLocks noGrp="1" noChangeArrowheads="1"/>
          </p:cNvSpPr>
          <p:nvPr>
            <p:ph type="subTitle" idx="1"/>
          </p:nvPr>
        </p:nvSpPr>
        <p:spPr>
          <a:xfrm>
            <a:off x="914400" y="2438400"/>
            <a:ext cx="7391400" cy="1752600"/>
          </a:xfrm>
        </p:spPr>
        <p:txBody>
          <a:bodyPr/>
          <a:lstStyle/>
          <a:p>
            <a:pPr eaLnBrk="1" hangingPunct="1"/>
            <a:r>
              <a:rPr lang="fr-FR" sz="4400" b="1" smtClean="0">
                <a:solidFill>
                  <a:srgbClr val="CC3300"/>
                </a:solidFill>
              </a:rPr>
              <a:t>L’Afrique a de plus en plus recours à des générateurs de secours</a:t>
            </a:r>
            <a:r>
              <a:rPr lang="fr-FR" sz="4400" smtClean="0">
                <a:solidFill>
                  <a:srgbClr val="CC3300"/>
                </a:solidFill>
              </a:rPr>
              <a:t> </a:t>
            </a:r>
            <a:r>
              <a:rPr lang="fr-FR" sz="4400" b="1" smtClean="0">
                <a:solidFill>
                  <a:srgbClr val="CC3300"/>
                </a:solidFill>
              </a:rPr>
              <a:t>coûteux</a:t>
            </a:r>
            <a:r>
              <a:rPr lang="en-US" smtClean="0">
                <a:solidFill>
                  <a:srgbClr val="CC33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7"/>
          <p:cNvSpPr>
            <a:spLocks noGrp="1" noChangeArrowheads="1"/>
          </p:cNvSpPr>
          <p:nvPr>
            <p:ph type="title"/>
          </p:nvPr>
        </p:nvSpPr>
        <p:spPr/>
        <p:txBody>
          <a:bodyPr/>
          <a:lstStyle/>
          <a:p>
            <a:pPr eaLnBrk="1" hangingPunct="1"/>
            <a:r>
              <a:rPr lang="fr-FR" sz="2800" b="1" smtClean="0">
                <a:solidFill>
                  <a:srgbClr val="CC3300"/>
                </a:solidFill>
              </a:rPr>
              <a:t>La réponse immédiate a été de louer des équipements de production énergétique de secours</a:t>
            </a:r>
            <a:endParaRPr lang="en-US" sz="2800" b="1" smtClean="0">
              <a:solidFill>
                <a:srgbClr val="CC3300"/>
              </a:solidFill>
            </a:endParaRPr>
          </a:p>
        </p:txBody>
      </p:sp>
      <p:graphicFrame>
        <p:nvGraphicFramePr>
          <p:cNvPr id="30784" name="Group 64"/>
          <p:cNvGraphicFramePr>
            <a:graphicFrameLocks noGrp="1"/>
          </p:cNvGraphicFramePr>
          <p:nvPr>
            <p:ph idx="1"/>
          </p:nvPr>
        </p:nvGraphicFramePr>
        <p:xfrm>
          <a:off x="457200" y="1600200"/>
          <a:ext cx="8229600" cy="3967163"/>
        </p:xfrm>
        <a:graphic>
          <a:graphicData uri="http://schemas.openxmlformats.org/drawingml/2006/table">
            <a:tbl>
              <a:tblPr/>
              <a:tblGrid>
                <a:gridCol w="2057400"/>
                <a:gridCol w="1928813"/>
                <a:gridCol w="2185987"/>
                <a:gridCol w="2057400"/>
              </a:tblGrid>
              <a:tr h="889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txBody>
                  <a:tcPr anchor="b" horzOverflow="overflow">
                    <a:lnL>
                      <a:noFill/>
                    </a:lnL>
                    <a:lnR>
                      <a:noFill/>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cs typeface="Arial" charset="0"/>
                        </a:rPr>
                        <a:t>Capacité de production de secours</a:t>
                      </a:r>
                      <a:r>
                        <a:rPr kumimoji="0" lang="en-US" sz="1400" b="0" i="0" u="none" strike="noStrike" cap="none" normalizeH="0" baseline="0" dirty="0" smtClean="0">
                          <a:ln>
                            <a:noFill/>
                          </a:ln>
                          <a:solidFill>
                            <a:schemeClr val="tx1"/>
                          </a:solidFill>
                          <a:effectLst/>
                          <a:latin typeface="Arial" charset="0"/>
                          <a:cs typeface="Arial" charset="0"/>
                        </a:rPr>
                        <a:t> </a:t>
                      </a:r>
                    </a:p>
                  </a:txBody>
                  <a:tcPr anchor="b" horzOverflow="overflow">
                    <a:lnL>
                      <a:noFill/>
                    </a:lnL>
                    <a:lnR>
                      <a:noFill/>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cs typeface="Arial" charset="0"/>
                        </a:rPr>
                        <a:t>Capacité de production de secours</a:t>
                      </a:r>
                      <a:r>
                        <a:rPr kumimoji="0" lang="en-US" sz="1400" b="1" i="0" u="none" strike="noStrike" cap="none" normalizeH="0" baseline="0" dirty="0" smtClean="0">
                          <a:ln>
                            <a:noFill/>
                          </a:ln>
                          <a:solidFill>
                            <a:schemeClr val="tx1"/>
                          </a:solidFill>
                          <a:effectLst/>
                          <a:latin typeface="Arial" charset="0"/>
                          <a:cs typeface="Arial" charset="0"/>
                        </a:rPr>
                        <a:t> en % du total</a:t>
                      </a:r>
                    </a:p>
                  </a:txBody>
                  <a:tcPr anchor="b" horzOverflow="overflow">
                    <a:lnL>
                      <a:noFill/>
                    </a:lnL>
                    <a:lnR>
                      <a:noFill/>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cs typeface="Arial" charset="0"/>
                        </a:rPr>
                        <a:t>Coût de la production de secours en % du PIB</a:t>
                      </a:r>
                      <a:r>
                        <a:rPr kumimoji="0" lang="en-US" sz="1400" b="0" i="0" u="none" strike="noStrike" cap="none" normalizeH="0" baseline="0" dirty="0" smtClean="0">
                          <a:ln>
                            <a:noFill/>
                          </a:ln>
                          <a:solidFill>
                            <a:schemeClr val="tx1"/>
                          </a:solidFill>
                          <a:effectLst/>
                          <a:latin typeface="Arial" charset="0"/>
                          <a:cs typeface="Arial" charset="0"/>
                        </a:rPr>
                        <a:t> </a:t>
                      </a:r>
                    </a:p>
                  </a:txBody>
                  <a:tcPr anchor="b" horzOverflow="overflow">
                    <a:lnL>
                      <a:noFill/>
                    </a:lnL>
                    <a:lnR>
                      <a:noFill/>
                    </a:lnR>
                    <a:lnT w="28575"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Angola</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18,1%</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Gabon</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3,4%</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0,5%</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Ghana</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5,4%</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1,9%</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Kenya</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8,3%</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Madagascar</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35,7%</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2,8%</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Rwanda</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48,4%</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1,8%</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a:t>
                      </a:r>
                      <a:r>
                        <a:rPr kumimoji="0" lang="fr-FR" sz="1400" b="1" i="0" u="none" strike="noStrike" cap="none" normalizeH="0" baseline="0" smtClean="0">
                          <a:ln>
                            <a:noFill/>
                          </a:ln>
                          <a:solidFill>
                            <a:schemeClr val="tx1"/>
                          </a:solidFill>
                          <a:effectLst/>
                          <a:latin typeface="Arial" charset="0"/>
                          <a:cs typeface="Arial" charset="0"/>
                        </a:rPr>
                        <a:t>é</a:t>
                      </a:r>
                      <a:r>
                        <a:rPr kumimoji="0" lang="en-US" sz="1400" b="1" i="0" u="none" strike="noStrike" cap="none" normalizeH="0" baseline="0" smtClean="0">
                          <a:ln>
                            <a:noFill/>
                          </a:ln>
                          <a:solidFill>
                            <a:schemeClr val="tx1"/>
                          </a:solidFill>
                          <a:effectLst/>
                          <a:latin typeface="Arial" charset="0"/>
                          <a:cs typeface="Arial" charset="0"/>
                        </a:rPr>
                        <a:t>n</a:t>
                      </a:r>
                      <a:r>
                        <a:rPr kumimoji="0" lang="fr-FR" sz="1400" b="1" i="0" u="none" strike="noStrike" cap="none" normalizeH="0" baseline="0" smtClean="0">
                          <a:ln>
                            <a:noFill/>
                          </a:ln>
                          <a:solidFill>
                            <a:schemeClr val="tx1"/>
                          </a:solidFill>
                          <a:effectLst/>
                          <a:latin typeface="Arial" charset="0"/>
                          <a:cs typeface="Arial" charset="0"/>
                        </a:rPr>
                        <a:t>é</a:t>
                      </a:r>
                      <a:r>
                        <a:rPr kumimoji="0" lang="en-US" sz="1400" b="1" i="0" u="none" strike="noStrike" cap="none" normalizeH="0" baseline="0" smtClean="0">
                          <a:ln>
                            <a:noFill/>
                          </a:ln>
                          <a:solidFill>
                            <a:schemeClr val="tx1"/>
                          </a:solidFill>
                          <a:effectLst/>
                          <a:latin typeface="Arial" charset="0"/>
                          <a:cs typeface="Arial" charset="0"/>
                        </a:rPr>
                        <a:t>gal</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16,5%</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Sierra Leone</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133,3%</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4,3%</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Tanzanie</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4,5%</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anchor="b" horzOverflow="overflow">
                    <a:lnL>
                      <a:noFill/>
                    </a:lnL>
                    <a:lnR>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2143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Uganda</a:t>
                      </a:r>
                    </a:p>
                  </a:txBody>
                  <a:tcPr anchor="b" horzOverflow="overflow">
                    <a:lnL>
                      <a:noFill/>
                    </a:lnL>
                    <a:lnR>
                      <a:noFill/>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100</a:t>
                      </a:r>
                    </a:p>
                  </a:txBody>
                  <a:tcPr anchor="b" horzOverflow="overflow">
                    <a:lnL>
                      <a:noFill/>
                    </a:lnL>
                    <a:lnR>
                      <a:noFill/>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41,7%</a:t>
                      </a:r>
                    </a:p>
                  </a:txBody>
                  <a:tcPr anchor="b" horzOverflow="overflow">
                    <a:lnL>
                      <a:noFill/>
                    </a:lnL>
                    <a:lnR>
                      <a:noFill/>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3,3%</a:t>
                      </a:r>
                    </a:p>
                  </a:txBody>
                  <a:tcPr anchor="b" horzOverflow="overflow">
                    <a:lnL>
                      <a:noFill/>
                    </a:lnL>
                    <a:lnR>
                      <a:noFill/>
                    </a:lnR>
                    <a:lnT w="12700"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coverwithtitle">
  <a:themeElements>
    <a:clrScheme name="coverwithtitle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fontScheme name="coverwith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overwith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with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verwith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verwith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verwith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verwith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verwith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verwith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verwith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verwith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verwith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verwith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verwithtitle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00"/>
        </a:folHlink>
      </a:clrScheme>
      <a:clrMap bg1="lt1" tx1="dk1" bg2="lt2" tx2="dk2" accent1="accent1" accent2="accent2" accent3="accent3" accent4="accent4" accent5="accent5" accent6="accent6" hlink="hlink" folHlink="folHlink"/>
    </a:extraClrScheme>
    <a:extraClrScheme>
      <a:clrScheme name="coverwithtitle 14">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333333"/>
        </a:folHlink>
      </a:clrScheme>
      <a:clrMap bg1="lt1" tx1="dk1" bg2="lt2" tx2="dk2" accent1="accent1" accent2="accent2" accent3="accent3" accent4="accent4" accent5="accent5" accent6="accent6" hlink="hlink" folHlink="folHlink"/>
    </a:extraClrScheme>
    <a:extraClrScheme>
      <a:clrScheme name="coverwithtitle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 map">
  <a:themeElements>
    <a:clrScheme name="With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fontScheme name="With ma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ith 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th 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th 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th 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th 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th 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th 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th 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th 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th 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th 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th 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ith map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00"/>
        </a:folHlink>
      </a:clrScheme>
      <a:clrMap bg1="lt1" tx1="dk1" bg2="lt2" tx2="dk2" accent1="accent1" accent2="accent2" accent3="accent3" accent4="accent4" accent5="accent5" accent6="accent6" hlink="hlink" folHlink="folHlink"/>
    </a:extraClrScheme>
    <a:extraClrScheme>
      <a:clrScheme name="With map 14">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333333"/>
        </a:folHlink>
      </a:clrScheme>
      <a:clrMap bg1="lt1" tx1="dk1" bg2="lt2" tx2="dk2" accent1="accent1" accent2="accent2" accent3="accent3" accent4="accent4" accent5="accent5" accent6="accent6" hlink="hlink" folHlink="folHlink"/>
    </a:extraClrScheme>
    <a:extraClrScheme>
      <a:clrScheme name="With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No Map">
  <a:themeElements>
    <a:clrScheme name="4_No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fontScheme name="4_No Ma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No 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No 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No 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No 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No 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No 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No 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No 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No 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No 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No 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No 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No Map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00"/>
        </a:folHlink>
      </a:clrScheme>
      <a:clrMap bg1="lt1" tx1="dk1" bg2="lt2" tx2="dk2" accent1="accent1" accent2="accent2" accent3="accent3" accent4="accent4" accent5="accent5" accent6="accent6" hlink="hlink" folHlink="folHlink"/>
    </a:extraClrScheme>
    <a:extraClrScheme>
      <a:clrScheme name="4_No Map 14">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333333"/>
        </a:folHlink>
      </a:clrScheme>
      <a:clrMap bg1="lt1" tx1="dk1" bg2="lt2" tx2="dk2" accent1="accent1" accent2="accent2" accent3="accent3" accent4="accent4" accent5="accent5" accent6="accent6" hlink="hlink" folHlink="folHlink"/>
    </a:extraClrScheme>
    <a:extraClrScheme>
      <a:clrScheme name="4_No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verwithtitle">
  <a:themeElements>
    <a:clrScheme name="1_coverwithtitle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fontScheme name="1_coverwith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overwith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verwith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verwith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verwith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verwith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verwith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verwith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verwith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verwith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verwith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verwith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verwith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overwithtitle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00"/>
        </a:folHlink>
      </a:clrScheme>
      <a:clrMap bg1="lt1" tx1="dk1" bg2="lt2" tx2="dk2" accent1="accent1" accent2="accent2" accent3="accent3" accent4="accent4" accent5="accent5" accent6="accent6" hlink="hlink" folHlink="folHlink"/>
    </a:extraClrScheme>
    <a:extraClrScheme>
      <a:clrScheme name="1_coverwithtitle 14">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333333"/>
        </a:folHlink>
      </a:clrScheme>
      <a:clrMap bg1="lt1" tx1="dk1" bg2="lt2" tx2="dk2" accent1="accent1" accent2="accent2" accent3="accent3" accent4="accent4" accent5="accent5" accent6="accent6" hlink="hlink" folHlink="folHlink"/>
    </a:extraClrScheme>
    <a:extraClrScheme>
      <a:clrScheme name="1_coverwithtitle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ith map">
  <a:themeElements>
    <a:clrScheme name="1_With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fontScheme name="1_With ma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With 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ith 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ith 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ith 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ith 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ith 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ith 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ith 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ith 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ith 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ith 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ith 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With map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00"/>
        </a:folHlink>
      </a:clrScheme>
      <a:clrMap bg1="lt1" tx1="dk1" bg2="lt2" tx2="dk2" accent1="accent1" accent2="accent2" accent3="accent3" accent4="accent4" accent5="accent5" accent6="accent6" hlink="hlink" folHlink="folHlink"/>
    </a:extraClrScheme>
    <a:extraClrScheme>
      <a:clrScheme name="1_With map 14">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333333"/>
        </a:folHlink>
      </a:clrScheme>
      <a:clrMap bg1="lt1" tx1="dk1" bg2="lt2" tx2="dk2" accent1="accent1" accent2="accent2" accent3="accent3" accent4="accent4" accent5="accent5" accent6="accent6" hlink="hlink" folHlink="folHlink"/>
    </a:extraClrScheme>
    <a:extraClrScheme>
      <a:clrScheme name="1_With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o Map">
  <a:themeElements>
    <a:clrScheme name="5_No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fontScheme name="5_No Ma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No 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No 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No 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No 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No 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No 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No 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No 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No 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No 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No 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No 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No Map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00"/>
        </a:folHlink>
      </a:clrScheme>
      <a:clrMap bg1="lt1" tx1="dk1" bg2="lt2" tx2="dk2" accent1="accent1" accent2="accent2" accent3="accent3" accent4="accent4" accent5="accent5" accent6="accent6" hlink="hlink" folHlink="folHlink"/>
    </a:extraClrScheme>
    <a:extraClrScheme>
      <a:clrScheme name="5_No Map 14">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CC3300"/>
        </a:hlink>
        <a:folHlink>
          <a:srgbClr val="333333"/>
        </a:folHlink>
      </a:clrScheme>
      <a:clrMap bg1="lt1" tx1="dk1" bg2="lt2" tx2="dk2" accent1="accent1" accent2="accent2" accent3="accent3" accent4="accent4" accent5="accent5" accent6="accent6" hlink="hlink" folHlink="folHlink"/>
    </a:extraClrScheme>
    <a:extraClrScheme>
      <a:clrScheme name="5_No Map 15">
        <a:dk1>
          <a:srgbClr val="000000"/>
        </a:dk1>
        <a:lt1>
          <a:srgbClr val="FFFFFF"/>
        </a:lt1>
        <a:dk2>
          <a:srgbClr val="000000"/>
        </a:dk2>
        <a:lt2>
          <a:srgbClr val="969696"/>
        </a:lt2>
        <a:accent1>
          <a:srgbClr val="990000"/>
        </a:accent1>
        <a:accent2>
          <a:srgbClr val="FF9966"/>
        </a:accent2>
        <a:accent3>
          <a:srgbClr val="FFFFFF"/>
        </a:accent3>
        <a:accent4>
          <a:srgbClr val="000000"/>
        </a:accent4>
        <a:accent5>
          <a:srgbClr val="CAAAAA"/>
        </a:accent5>
        <a:accent6>
          <a:srgbClr val="E78A5C"/>
        </a:accent6>
        <a:hlink>
          <a:srgbClr val="9933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Africa Country Workshop Final</Template>
  <TotalTime>2941</TotalTime>
  <Words>1793</Words>
  <Application>Microsoft Office PowerPoint</Application>
  <PresentationFormat>On-screen Show (4:3)</PresentationFormat>
  <Paragraphs>383</Paragraphs>
  <Slides>46</Slides>
  <Notes>46</Notes>
  <HiddenSlides>0</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55" baseType="lpstr">
      <vt:lpstr>Arial</vt:lpstr>
      <vt:lpstr>Times New Roman</vt:lpstr>
      <vt:lpstr>coverwithtitle</vt:lpstr>
      <vt:lpstr>With map</vt:lpstr>
      <vt:lpstr>4_No Map</vt:lpstr>
      <vt:lpstr>1_coverwithtitle</vt:lpstr>
      <vt:lpstr>1_With map</vt:lpstr>
      <vt:lpstr>5_No Map</vt:lpstr>
      <vt:lpstr>Microsoft Word Document</vt:lpstr>
      <vt:lpstr>Dix choses que les journalistes devraient savoir sur le secteur énergétique en Afrique</vt:lpstr>
      <vt:lpstr>Slide 2</vt:lpstr>
      <vt:lpstr> Étude diagnostique des infrastructures nationales en Afrique : une initiative de plusieurs bailleurs de fonds </vt:lpstr>
      <vt:lpstr>Message clé  #1</vt:lpstr>
      <vt:lpstr>L’Afrique a faim d’énergie</vt:lpstr>
      <vt:lpstr>Fossé énorme par rapport à l’Asie</vt:lpstr>
      <vt:lpstr>Anatomie de la crise d’approvisionnement électrique en Afrique</vt:lpstr>
      <vt:lpstr>Message clé #2</vt:lpstr>
      <vt:lpstr>La réponse immédiate a été de louer des équipements de production énergétique de secours</vt:lpstr>
      <vt:lpstr>Message clé  #3</vt:lpstr>
      <vt:lpstr>Changements dans la croissance par habitant dus aux changements infrastructurels  </vt:lpstr>
      <vt:lpstr>Les pannes de courant pèsent lourdement sur l’économie </vt:lpstr>
      <vt:lpstr>Contribution de l’infrastructure à la productivité globale des facteurs des entreprises</vt:lpstr>
      <vt:lpstr> Message clé #4</vt:lpstr>
      <vt:lpstr>Retard colossal d’investissement dans l’énergie </vt:lpstr>
      <vt:lpstr>Les dépenses requises par le secteur énergétique sont égales à 6,4% du PIB total de l’ASS  </vt:lpstr>
      <vt:lpstr>Message clé #5</vt:lpstr>
      <vt:lpstr>L’électricité coûte beaucoup plus cher en Afrique que partout ailleurs : tarifs effectifs </vt:lpstr>
      <vt:lpstr>Les tarifs de l’électricité ont considérablement augmentés ces dernières années, mais pas autant que les coûts </vt:lpstr>
      <vt:lpstr>Coûts d’électricité élevés induits par la faible envergure de la production et l’inefficacité de la technologie </vt:lpstr>
      <vt:lpstr>Coûts historiques et marginaux de long terme de l’électricité</vt:lpstr>
      <vt:lpstr>Message clé #6</vt:lpstr>
      <vt:lpstr>Le charbon est la plus importante source d’énergie de l’Afrique mais il sera déplacé par l’hydroélectricité </vt:lpstr>
      <vt:lpstr>L’Afrique est à la traine de toutes les autres régions en matière d’exploitation de son potentiel hydroélectrique  </vt:lpstr>
      <vt:lpstr>Message clé #7</vt:lpstr>
      <vt:lpstr>La promesse du commerce régional de l’énergie </vt:lpstr>
      <vt:lpstr>De nombreuses liaisons de transmission manquent encore pour faciliter le commerce régional </vt:lpstr>
      <vt:lpstr>17 pays économiseraient plus qu’un centime par kWh en important l’électricité</vt:lpstr>
      <vt:lpstr>16 pays satisferaient plus de 50% de leur demande avec des importations </vt:lpstr>
      <vt:lpstr>L’ évolution du secteur énergétique en RDC et en Éthiopie est cruciale pour le continent </vt:lpstr>
      <vt:lpstr>Courants d’échanges avec l’expansion commerciale du Pool énergétique de l’Afrique de l’Est (TWh en 2015) </vt:lpstr>
      <vt:lpstr>Courants d’échanges avec l’expansion commerciale du Pool énergétique de l’Afrique du Sud (TWh en 2015)</vt:lpstr>
      <vt:lpstr>Courants d’échanges avec l’expansion commerciale du Pool énergétique de l’Afrique de l’Ouest (TWh en 2015)</vt:lpstr>
      <vt:lpstr>Courants d’échange avec l’expansion commerciale du Pool énergétique de l’Afrique centrale  (TWh en 2015)</vt:lpstr>
      <vt:lpstr>Message clé #8</vt:lpstr>
      <vt:lpstr>Rôle du secteur de l’énergie dans les émissions de carbone </vt:lpstr>
      <vt:lpstr>Message clé #9</vt:lpstr>
      <vt:lpstr>Amélioration de la performance des services publics par une réforme institutionnelle </vt:lpstr>
      <vt:lpstr>Les inefficacités représentent en moyenne 0,5% du PIB</vt:lpstr>
      <vt:lpstr>Les mesures de réformes ont un impact matériel sur les coûts cachés  </vt:lpstr>
      <vt:lpstr>Dans quelle mesure le secteur privé peut-il contribuer? </vt:lpstr>
      <vt:lpstr>Message clé #10</vt:lpstr>
      <vt:lpstr>Le défi du recouvrement des coûts </vt:lpstr>
      <vt:lpstr>La sous-tarification représente en moyenne 0,36% du PIB ou 2,2 milliards de $ EU par an </vt:lpstr>
      <vt:lpstr>L’accès à l’électricité est très inéquitablement réparti parmi les ménages                </vt:lpstr>
      <vt:lpstr>Facturation mensuelle abordable, à un tarif permettant le recouvrement de coût : $EU par mois, consommation 50KWh/mois </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critical to Africa’s past  and future growth performance</dc:title>
  <dc:creator>WB172135</dc:creator>
  <cp:lastModifiedBy>Clarisse Dailly</cp:lastModifiedBy>
  <cp:revision>201</cp:revision>
  <dcterms:created xsi:type="dcterms:W3CDTF">2009-03-19T19:06:04Z</dcterms:created>
  <dcterms:modified xsi:type="dcterms:W3CDTF">2009-11-09T21:49:38Z</dcterms:modified>
</cp:coreProperties>
</file>